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12"/>
  </p:notesMasterIdLst>
  <p:handoutMasterIdLst>
    <p:handoutMasterId r:id="rId13"/>
  </p:handoutMasterIdLst>
  <p:sldIdLst>
    <p:sldId id="262" r:id="rId2"/>
    <p:sldId id="270" r:id="rId3"/>
    <p:sldId id="293" r:id="rId4"/>
    <p:sldId id="280" r:id="rId5"/>
    <p:sldId id="296" r:id="rId6"/>
    <p:sldId id="269" r:id="rId7"/>
    <p:sldId id="297" r:id="rId8"/>
    <p:sldId id="295" r:id="rId9"/>
    <p:sldId id="281" r:id="rId10"/>
    <p:sldId id="267" r:id="rId11"/>
  </p:sldIdLst>
  <p:sldSz cx="9144000" cy="5143500" type="screen16x9"/>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91">
          <p15:clr>
            <a:srgbClr val="A4A3A4"/>
          </p15:clr>
        </p15:guide>
        <p15:guide id="2" orient="horz" pos="2990">
          <p15:clr>
            <a:srgbClr val="A4A3A4"/>
          </p15:clr>
        </p15:guide>
        <p15:guide id="3" orient="horz" pos="899">
          <p15:clr>
            <a:srgbClr val="A4A3A4"/>
          </p15:clr>
        </p15:guide>
        <p15:guide id="4" orient="horz" pos="368">
          <p15:clr>
            <a:srgbClr val="A4A3A4"/>
          </p15:clr>
        </p15:guide>
        <p15:guide id="5" orient="horz" pos="684" userDrawn="1">
          <p15:clr>
            <a:srgbClr val="A4A3A4"/>
          </p15:clr>
        </p15:guide>
        <p15:guide id="6" pos="5549">
          <p15:clr>
            <a:srgbClr val="A4A3A4"/>
          </p15:clr>
        </p15:guide>
        <p15:guide id="7" pos="2882">
          <p15:clr>
            <a:srgbClr val="A4A3A4"/>
          </p15:clr>
        </p15:guide>
        <p15:guide id="8" pos="202">
          <p15:clr>
            <a:srgbClr val="A4A3A4"/>
          </p15:clr>
        </p15:guide>
        <p15:guide id="9" pos="4219">
          <p15:clr>
            <a:srgbClr val="A4A3A4"/>
          </p15:clr>
        </p15:guide>
        <p15:guide id="10" pos="3104">
          <p15:clr>
            <a:srgbClr val="A4A3A4"/>
          </p15:clr>
        </p15:guide>
        <p15:guide id="11" pos="2682">
          <p15:clr>
            <a:srgbClr val="A4A3A4"/>
          </p15:clr>
        </p15:guide>
        <p15:guide id="12" pos="9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1C"/>
    <a:srgbClr val="54585A"/>
    <a:srgbClr val="9EA2A2"/>
    <a:srgbClr val="5F6062"/>
    <a:srgbClr val="424242"/>
    <a:srgbClr val="73AFB6"/>
    <a:srgbClr val="73AF55"/>
    <a:srgbClr val="DB091C"/>
    <a:srgbClr val="002D6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767239-8D32-441D-B067-AACAE792D601}" v="1" dt="2024-03-25T20:49:22.042"/>
    <p1510:client id="{A79D7DF2-3816-4082-872E-3E4D5951C829}" v="1" dt="2024-03-25T20:46:31.8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60" autoAdjust="0"/>
    <p:restoredTop sz="73362" autoAdjust="0"/>
  </p:normalViewPr>
  <p:slideViewPr>
    <p:cSldViewPr snapToGrid="0" snapToObjects="1">
      <p:cViewPr>
        <p:scale>
          <a:sx n="35" d="100"/>
          <a:sy n="35" d="100"/>
        </p:scale>
        <p:origin x="576" y="20"/>
      </p:cViewPr>
      <p:guideLst>
        <p:guide orient="horz" pos="3191"/>
        <p:guide orient="horz" pos="2990"/>
        <p:guide orient="horz" pos="899"/>
        <p:guide orient="horz" pos="368"/>
        <p:guide orient="horz" pos="684"/>
        <p:guide pos="5549"/>
        <p:guide pos="2882"/>
        <p:guide pos="202"/>
        <p:guide pos="4219"/>
        <p:guide pos="3104"/>
        <p:guide pos="2682"/>
        <p:guide pos="992"/>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758C1689-538F-8E40-B75C-43A8463C0CF3}" type="datetimeFigureOut">
              <a:rPr lang="en-US" smtClean="0"/>
              <a:t>7/27/2024</a:t>
            </a:fld>
            <a:endParaRPr lang="en-US"/>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5E5CFDAB-82E0-D844-A597-1375485DF7C5}" type="slidenum">
              <a:rPr lang="en-US" smtClean="0"/>
              <a:t>‹#›</a:t>
            </a:fld>
            <a:endParaRPr lang="en-US"/>
          </a:p>
        </p:txBody>
      </p:sp>
    </p:spTree>
    <p:extLst>
      <p:ext uri="{BB962C8B-B14F-4D97-AF65-F5344CB8AC3E}">
        <p14:creationId xmlns:p14="http://schemas.microsoft.com/office/powerpoint/2010/main" val="1377832530"/>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png>
</file>

<file path=ppt/media/image4.jpeg>
</file>

<file path=ppt/media/image5.pn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8A8CF18A-D50A-5449-86F1-896D3E722AEB}" type="datetimeFigureOut">
              <a:rPr lang="en-US" smtClean="0"/>
              <a:t>7/27/2024</a:t>
            </a:fld>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EB3DA8EE-BE46-464A-B9ED-639C808FE555}" type="slidenum">
              <a:rPr lang="en-US" smtClean="0"/>
              <a:t>‹#›</a:t>
            </a:fld>
            <a:endParaRPr lang="en-US"/>
          </a:p>
        </p:txBody>
      </p:sp>
    </p:spTree>
    <p:extLst>
      <p:ext uri="{BB962C8B-B14F-4D97-AF65-F5344CB8AC3E}">
        <p14:creationId xmlns:p14="http://schemas.microsoft.com/office/powerpoint/2010/main" val="14582758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1</a:t>
            </a:fld>
            <a:endParaRPr lang="en-US"/>
          </a:p>
        </p:txBody>
      </p:sp>
    </p:spTree>
    <p:extLst>
      <p:ext uri="{BB962C8B-B14F-4D97-AF65-F5344CB8AC3E}">
        <p14:creationId xmlns:p14="http://schemas.microsoft.com/office/powerpoint/2010/main" val="30406020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10</a:t>
            </a:fld>
            <a:endParaRPr lang="en-US"/>
          </a:p>
        </p:txBody>
      </p:sp>
    </p:spTree>
    <p:extLst>
      <p:ext uri="{BB962C8B-B14F-4D97-AF65-F5344CB8AC3E}">
        <p14:creationId xmlns:p14="http://schemas.microsoft.com/office/powerpoint/2010/main" val="2240277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2</a:t>
            </a:fld>
            <a:endParaRPr lang="en-US"/>
          </a:p>
        </p:txBody>
      </p:sp>
    </p:spTree>
    <p:extLst>
      <p:ext uri="{BB962C8B-B14F-4D97-AF65-F5344CB8AC3E}">
        <p14:creationId xmlns:p14="http://schemas.microsoft.com/office/powerpoint/2010/main" val="735548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a:t>AI  ( machines capable of tasks  of human intelligence ) – ML ( computer learning based off data_</a:t>
            </a:r>
            <a:r>
              <a:rPr lang="en-US" dirty="0">
                <a:sym typeface="Wingdings" panose="05000000000000000000" pitchFamily="2" charset="2"/>
              </a:rPr>
              <a:t> -&gt; supervised learning because our dataset is labeled with breast and stomach scans</a:t>
            </a:r>
          </a:p>
          <a:p>
            <a:endParaRPr lang="en-US" dirty="0">
              <a:sym typeface="Wingdings" panose="05000000000000000000" pitchFamily="2" charset="2"/>
            </a:endParaRPr>
          </a:p>
          <a:p>
            <a:r>
              <a:rPr lang="en-US" dirty="0">
                <a:sym typeface="Wingdings" panose="05000000000000000000" pitchFamily="2" charset="2"/>
              </a:rPr>
              <a:t> deep learning ( neural networks with layers to model complex patterns ) -&gt; Deep neural networks  CNN ( processing data like images ) -&gt; </a:t>
            </a:r>
            <a:r>
              <a:rPr lang="en-US" dirty="0" err="1">
                <a:sym typeface="Wingdings" panose="05000000000000000000" pitchFamily="2" charset="2"/>
              </a:rPr>
              <a:t>DCNN</a:t>
            </a:r>
            <a:r>
              <a:rPr lang="en-US" dirty="0">
                <a:sym typeface="Wingdings" panose="05000000000000000000" pitchFamily="2" charset="2"/>
              </a:rPr>
              <a:t> ( advanced </a:t>
            </a:r>
            <a:r>
              <a:rPr lang="en-US" dirty="0" err="1">
                <a:sym typeface="Wingdings" panose="05000000000000000000" pitchFamily="2" charset="2"/>
              </a:rPr>
              <a:t>CNNs</a:t>
            </a:r>
            <a:r>
              <a:rPr lang="en-US" dirty="0">
                <a:sym typeface="Wingdings" panose="05000000000000000000" pitchFamily="2" charset="2"/>
              </a:rPr>
              <a:t> with many layers ) </a:t>
            </a:r>
            <a:endParaRPr lang="en-US" dirty="0"/>
          </a:p>
          <a:p>
            <a:endParaRPr lang="en-US" dirty="0"/>
          </a:p>
          <a:p>
            <a:endParaRPr lang="en-US" dirty="0"/>
          </a:p>
          <a:p>
            <a:r>
              <a:rPr lang="en-US" dirty="0"/>
              <a:t>Deep learning – refers to the specific approach -artificial neural networks with many layers to model and understand</a:t>
            </a:r>
          </a:p>
          <a:p>
            <a:endParaRPr lang="en-US" dirty="0"/>
          </a:p>
          <a:p>
            <a:r>
              <a:rPr lang="en-US" dirty="0"/>
              <a:t>Deep neural network – type of deep learning</a:t>
            </a:r>
          </a:p>
          <a:p>
            <a:pPr marL="171450" indent="-171450">
              <a:buFontTx/>
              <a:buChar char="-"/>
            </a:pPr>
            <a:r>
              <a:rPr lang="en-US" dirty="0"/>
              <a:t>ML uses neural networks with multiple layers</a:t>
            </a:r>
          </a:p>
          <a:p>
            <a:pPr marL="171450" indent="-171450">
              <a:buFontTx/>
              <a:buChar char="-"/>
            </a:pPr>
            <a:r>
              <a:rPr lang="en-US" dirty="0"/>
              <a:t>Mimics the way the human brain processes</a:t>
            </a:r>
          </a:p>
          <a:p>
            <a:pPr marL="171450" indent="-171450">
              <a:buFontTx/>
              <a:buChar char="-"/>
            </a:pPr>
            <a:r>
              <a:rPr lang="en-US" dirty="0"/>
              <a:t>Learn on a big data set , recognize patterns and make decisions</a:t>
            </a:r>
          </a:p>
          <a:p>
            <a:pPr marL="171450" indent="-171450">
              <a:buFontTx/>
              <a:buChar char="-"/>
            </a:pPr>
            <a:r>
              <a:rPr lang="en-US" dirty="0"/>
              <a:t>Applications: image recognition, Natural language processing, healthcare, driving, finance</a:t>
            </a:r>
          </a:p>
          <a:p>
            <a:pPr marL="171450" indent="-171450">
              <a:buFontTx/>
              <a:buChar char="-"/>
            </a:pPr>
            <a:endParaRPr lang="en-US" dirty="0"/>
          </a:p>
          <a:p>
            <a:pPr marL="171450" indent="-171450">
              <a:buFontTx/>
              <a:buChar char="-"/>
            </a:pPr>
            <a:endParaRPr lang="en-US" dirty="0"/>
          </a:p>
          <a:p>
            <a:pPr marL="171450" indent="-171450">
              <a:buFontTx/>
              <a:buChar char="-"/>
            </a:pPr>
            <a:r>
              <a:rPr lang="en-US" dirty="0" err="1"/>
              <a:t>DCNN</a:t>
            </a:r>
            <a:r>
              <a:rPr lang="en-US" dirty="0"/>
              <a:t> – type of deep learning model designs for processing images</a:t>
            </a:r>
          </a:p>
          <a:p>
            <a:pPr marL="171450" indent="-171450">
              <a:buFontTx/>
              <a:buChar char="-"/>
            </a:pPr>
            <a:endParaRPr lang="en-US" dirty="0"/>
          </a:p>
          <a:p>
            <a:pPr marL="171450" indent="-171450">
              <a:buFontTx/>
              <a:buChar char="-"/>
            </a:pPr>
            <a:endParaRPr lang="en-US" dirty="0"/>
          </a:p>
          <a:p>
            <a:pPr marL="171450" indent="-171450">
              <a:buFontTx/>
              <a:buChar char="-"/>
            </a:pPr>
            <a:r>
              <a:rPr lang="en-US" dirty="0"/>
              <a:t>Black box</a:t>
            </a:r>
          </a:p>
          <a:p>
            <a:pPr marL="628650" lvl="1" indent="-171450">
              <a:buFontTx/>
              <a:buChar char="-"/>
            </a:pPr>
            <a:r>
              <a:rPr lang="en-US" dirty="0"/>
              <a:t>Not easily understood by humans</a:t>
            </a:r>
          </a:p>
          <a:p>
            <a:pPr marL="628650" lvl="1" indent="-171450">
              <a:buFontTx/>
              <a:buChar char="-"/>
            </a:pPr>
            <a:r>
              <a:rPr lang="en-US" dirty="0"/>
              <a:t>The </a:t>
            </a:r>
            <a:r>
              <a:rPr lang="en-US" dirty="0" err="1"/>
              <a:t>inteneral</a:t>
            </a:r>
            <a:r>
              <a:rPr lang="en-US" dirty="0"/>
              <a:t> workings</a:t>
            </a:r>
          </a:p>
          <a:p>
            <a:pPr marL="628650" lvl="1" indent="-171450">
              <a:buFontTx/>
              <a:buChar char="-"/>
            </a:pPr>
            <a:r>
              <a:rPr lang="en-US" dirty="0"/>
              <a:t>Hard to identify why a model makes errors</a:t>
            </a:r>
          </a:p>
          <a:p>
            <a:pPr marL="628650" lvl="1" indent="-171450">
              <a:buFontTx/>
              <a:buChar char="-"/>
            </a:pPr>
            <a:endParaRPr lang="en-US" dirty="0"/>
          </a:p>
          <a:p>
            <a:pPr marL="628650" lvl="1" indent="-171450">
              <a:buFontTx/>
              <a:buChar char="-"/>
            </a:pPr>
            <a:endParaRPr lang="en-US" dirty="0"/>
          </a:p>
          <a:p>
            <a:pPr marL="628650" lvl="1" indent="-171450">
              <a:buFontTx/>
              <a:buChar char="-"/>
            </a:pPr>
            <a:endParaRPr lang="en-US" dirty="0"/>
          </a:p>
          <a:p>
            <a:pPr marL="628650" lvl="1"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3</a:t>
            </a:fld>
            <a:endParaRPr lang="en-US"/>
          </a:p>
        </p:txBody>
      </p:sp>
    </p:spTree>
    <p:extLst>
      <p:ext uri="{BB962C8B-B14F-4D97-AF65-F5344CB8AC3E}">
        <p14:creationId xmlns:p14="http://schemas.microsoft.com/office/powerpoint/2010/main" val="3656485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a:t>Breast and stomach scans – over </a:t>
            </a:r>
            <a:r>
              <a:rPr lang="en-US" dirty="0" err="1"/>
              <a:t>10k</a:t>
            </a:r>
            <a:r>
              <a:rPr lang="en-US" dirty="0"/>
              <a:t> images in dataset about </a:t>
            </a:r>
            <a:r>
              <a:rPr lang="en-US" dirty="0" err="1"/>
              <a:t>5k</a:t>
            </a:r>
            <a:r>
              <a:rPr lang="en-US" dirty="0"/>
              <a:t> were valid</a:t>
            </a:r>
          </a:p>
          <a:p>
            <a:r>
              <a:rPr lang="en-US" dirty="0"/>
              <a:t>Dataset was gotten from KAGGLE - </a:t>
            </a:r>
          </a:p>
          <a:p>
            <a:endParaRPr lang="en-US" dirty="0"/>
          </a:p>
          <a:p>
            <a:r>
              <a:rPr lang="en-US" dirty="0"/>
              <a:t>70/20/10 – 20 for validation /aka practicing – after training is complete used to test the model</a:t>
            </a:r>
          </a:p>
          <a:p>
            <a:endParaRPr lang="en-US" dirty="0"/>
          </a:p>
          <a:p>
            <a:r>
              <a:rPr lang="en-US" dirty="0"/>
              <a:t>Convolutional Layer – scans the data, highlights the important parts, summarizes the information from the dataset and keeps the important part, combining everything they learning and looking for complex patterns</a:t>
            </a:r>
          </a:p>
          <a:p>
            <a:endParaRPr lang="en-US" dirty="0"/>
          </a:p>
          <a:p>
            <a:r>
              <a:rPr lang="en-US" dirty="0" err="1"/>
              <a:t>Flattern</a:t>
            </a:r>
            <a:r>
              <a:rPr lang="en-US" dirty="0"/>
              <a:t> Layer- once the image has been scanned and summarized, takes the </a:t>
            </a:r>
            <a:r>
              <a:rPr lang="en-US" dirty="0" err="1"/>
              <a:t>2d</a:t>
            </a:r>
            <a:r>
              <a:rPr lang="en-US" dirty="0"/>
              <a:t> grid of data and flattens it into a single line</a:t>
            </a:r>
          </a:p>
          <a:p>
            <a:endParaRPr lang="en-US" dirty="0"/>
          </a:p>
          <a:p>
            <a:r>
              <a:rPr lang="en-US" dirty="0"/>
              <a:t>Dense Layers- takes the line of data and processes it again looking for more insight and then using SOFTMAX – determine the probability of an image belonging to each category</a:t>
            </a:r>
          </a:p>
          <a:p>
            <a:endParaRPr lang="en-US" dirty="0"/>
          </a:p>
          <a:p>
            <a:r>
              <a:rPr lang="en-US" dirty="0"/>
              <a:t>Dropout Layer- make sure the model is not remembering specific details about the image that is causing to get it right </a:t>
            </a:r>
            <a:r>
              <a:rPr lang="en-US" dirty="0" err="1"/>
              <a:t>bc</a:t>
            </a:r>
            <a:r>
              <a:rPr lang="en-US" dirty="0"/>
              <a:t> then it will not be able to generalize correctly, so ignore some data each time you train.</a:t>
            </a:r>
          </a:p>
          <a:p>
            <a:endParaRPr lang="en-US" dirty="0"/>
          </a:p>
          <a:p>
            <a:r>
              <a:rPr lang="en-US" dirty="0"/>
              <a:t>Adam optimizer – helps the model learn faster and more effectively and adjusts how the model learns from mistakes</a:t>
            </a:r>
          </a:p>
          <a:p>
            <a:endParaRPr lang="en-US" dirty="0"/>
          </a:p>
          <a:p>
            <a:r>
              <a:rPr lang="en-US" dirty="0"/>
              <a:t>Loss function – how far the model is from making the correct answer</a:t>
            </a:r>
          </a:p>
          <a:p>
            <a:endParaRPr lang="en-US" dirty="0"/>
          </a:p>
          <a:p>
            <a:r>
              <a:rPr lang="en-US" dirty="0"/>
              <a:t>Epoch – one epoch is one time running through the entire dataset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4</a:t>
            </a:fld>
            <a:endParaRPr lang="en-US"/>
          </a:p>
        </p:txBody>
      </p:sp>
    </p:spTree>
    <p:extLst>
      <p:ext uri="{BB962C8B-B14F-4D97-AF65-F5344CB8AC3E}">
        <p14:creationId xmlns:p14="http://schemas.microsoft.com/office/powerpoint/2010/main" val="798985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5</a:t>
            </a:fld>
            <a:endParaRPr lang="en-US"/>
          </a:p>
        </p:txBody>
      </p:sp>
    </p:spTree>
    <p:extLst>
      <p:ext uri="{BB962C8B-B14F-4D97-AF65-F5344CB8AC3E}">
        <p14:creationId xmlns:p14="http://schemas.microsoft.com/office/powerpoint/2010/main" val="3097747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6</a:t>
            </a:fld>
            <a:endParaRPr lang="en-US"/>
          </a:p>
        </p:txBody>
      </p:sp>
    </p:spTree>
    <p:extLst>
      <p:ext uri="{BB962C8B-B14F-4D97-AF65-F5344CB8AC3E}">
        <p14:creationId xmlns:p14="http://schemas.microsoft.com/office/powerpoint/2010/main" val="32094443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B3DA8EE-BE46-464A-B9ED-639C808FE555}" type="slidenum">
              <a:rPr lang="en-US" smtClean="0"/>
              <a:t>7</a:t>
            </a:fld>
            <a:endParaRPr lang="en-US"/>
          </a:p>
        </p:txBody>
      </p:sp>
    </p:spTree>
    <p:extLst>
      <p:ext uri="{BB962C8B-B14F-4D97-AF65-F5344CB8AC3E}">
        <p14:creationId xmlns:p14="http://schemas.microsoft.com/office/powerpoint/2010/main" val="3860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a:t>Central part of the image is focused on- bright</a:t>
            </a:r>
          </a:p>
          <a:p>
            <a:r>
              <a:rPr lang="en-US" dirty="0"/>
              <a:t>The symmetry in the highlighted areas suggests the model is comparing both sides of the scan, which is crucial for accurate diagnosis in symmetrical body parts.</a:t>
            </a:r>
          </a:p>
          <a:p>
            <a:r>
              <a:rPr lang="en-US" dirty="0"/>
              <a:t>Different colors represent the strength of the contributions,</a:t>
            </a:r>
          </a:p>
          <a:p>
            <a:endParaRPr lang="en-US" dirty="0"/>
          </a:p>
          <a:p>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8</a:t>
            </a:fld>
            <a:endParaRPr lang="en-US"/>
          </a:p>
        </p:txBody>
      </p:sp>
    </p:spTree>
    <p:extLst>
      <p:ext uri="{BB962C8B-B14F-4D97-AF65-F5344CB8AC3E}">
        <p14:creationId xmlns:p14="http://schemas.microsoft.com/office/powerpoint/2010/main" val="1358026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r>
              <a:rPr lang="en-US" dirty="0"/>
              <a:t>he results demonstrated how SHAP can highlight which features (or regions of the scans) significantly influence the model's predictions, aiding in the validation and improvement of the model.</a:t>
            </a:r>
          </a:p>
          <a:p>
            <a:r>
              <a:rPr lang="en-US" dirty="0"/>
              <a:t>sing SHAP, you also assessed whether the models were being trained correctly. This involved identifying any potential issues or biases in the training process, ensuring the models are reliable and accurate.</a:t>
            </a:r>
          </a:p>
          <a:p>
            <a:endParaRPr lang="en-US" dirty="0"/>
          </a:p>
          <a:p>
            <a:r>
              <a:rPr lang="en-US" dirty="0"/>
              <a:t>Training a model and in a sense hoping that its wrong</a:t>
            </a:r>
          </a:p>
          <a:p>
            <a:endParaRPr lang="en-US" dirty="0"/>
          </a:p>
          <a:p>
            <a:pPr marL="171450" indent="-171450">
              <a:buFontTx/>
              <a:buChar char="-"/>
            </a:pPr>
            <a:r>
              <a:rPr lang="en-US" dirty="0"/>
              <a:t>No sol in a polynomial time &amp;&amp;&amp;&amp;&amp;&amp;&amp;&amp;&amp;&amp;&amp;&amp; hard to debug bigger models</a:t>
            </a:r>
          </a:p>
          <a:p>
            <a:pPr marL="628650" lvl="1" indent="-171450">
              <a:buFontTx/>
              <a:buChar char="-"/>
            </a:pPr>
            <a:r>
              <a:rPr lang="en-US" dirty="0"/>
              <a:t>KERNEL SHAP – approximates SHAP in a less costly time</a:t>
            </a:r>
          </a:p>
          <a:p>
            <a:pPr marL="628650" lvl="1" indent="-171450">
              <a:buFontTx/>
              <a:buChar char="-"/>
            </a:pPr>
            <a:endParaRPr lang="en-US" dirty="0"/>
          </a:p>
        </p:txBody>
      </p:sp>
      <p:sp>
        <p:nvSpPr>
          <p:cNvPr id="4" name="Slide Number Placeholder 3"/>
          <p:cNvSpPr>
            <a:spLocks noGrp="1"/>
          </p:cNvSpPr>
          <p:nvPr>
            <p:ph type="sldNum" sz="quarter" idx="10"/>
          </p:nvPr>
        </p:nvSpPr>
        <p:spPr/>
        <p:txBody>
          <a:bodyPr/>
          <a:lstStyle/>
          <a:p>
            <a:fld id="{EB3DA8EE-BE46-464A-B9ED-639C808FE555}" type="slidenum">
              <a:rPr lang="en-US" smtClean="0"/>
              <a:t>9</a:t>
            </a:fld>
            <a:endParaRPr lang="en-US"/>
          </a:p>
        </p:txBody>
      </p:sp>
    </p:spTree>
    <p:extLst>
      <p:ext uri="{BB962C8B-B14F-4D97-AF65-F5344CB8AC3E}">
        <p14:creationId xmlns:p14="http://schemas.microsoft.com/office/powerpoint/2010/main" val="79898565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a:ext>
            </a:extLst>
          </a:blip>
          <a:srcRect l="3331" t="18761" r="3331" b="4881"/>
          <a:stretch/>
        </p:blipFill>
        <p:spPr>
          <a:xfrm>
            <a:off x="-1" y="0"/>
            <a:ext cx="9144000" cy="5143500"/>
          </a:xfrm>
          <a:prstGeom prst="rect">
            <a:avLst/>
          </a:prstGeom>
          <a:effectLst/>
        </p:spPr>
      </p:pic>
      <p:sp>
        <p:nvSpPr>
          <p:cNvPr id="2" name="Title 1"/>
          <p:cNvSpPr>
            <a:spLocks noGrp="1"/>
          </p:cNvSpPr>
          <p:nvPr>
            <p:ph type="ctrTitle" hasCustomPrompt="1"/>
          </p:nvPr>
        </p:nvSpPr>
        <p:spPr bwMode="white">
          <a:xfrm>
            <a:off x="0" y="954412"/>
            <a:ext cx="9144000" cy="543049"/>
          </a:xfrm>
          <a:prstGeom prst="rect">
            <a:avLst/>
          </a:prstGeom>
        </p:spPr>
        <p:txBody>
          <a:bodyPr/>
          <a:lstStyle>
            <a:lvl1pPr>
              <a:defRPr sz="5000"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2500263"/>
            <a:ext cx="9144000" cy="822325"/>
          </a:xfrm>
          <a:prstGeom prst="rect">
            <a:avLst/>
          </a:prstGeom>
        </p:spPr>
        <p:txBody>
          <a:bodyPr/>
          <a:lstStyle>
            <a:lvl1pPr marL="0" indent="0" algn="ctr">
              <a:buFontTx/>
              <a:buNone/>
              <a:defRPr>
                <a:solidFill>
                  <a:schemeClr val="bg1"/>
                </a:solidFill>
              </a:defRPr>
            </a:lvl1pPr>
          </a:lstStyle>
          <a:p>
            <a:r>
              <a:rPr lang="en-US" sz="1800" dirty="0"/>
              <a:t>DEPARTMENT OR SUBTITLE</a:t>
            </a:r>
          </a:p>
          <a:p>
            <a:r>
              <a:rPr lang="en-US" sz="1800" dirty="0"/>
              <a:t>XX/XX/XX</a:t>
            </a:r>
          </a:p>
        </p:txBody>
      </p:sp>
      <p:pic>
        <p:nvPicPr>
          <p:cNvPr id="12" name="Picture 2"/>
          <p:cNvPicPr>
            <a:picLocks noChangeAspect="1" noChangeArrowheads="1"/>
          </p:cNvPicPr>
          <p:nvPr userDrawn="1"/>
        </p:nvPicPr>
        <p:blipFill>
          <a:blip r:embed="rId4"/>
          <a:srcRect/>
          <a:stretch/>
        </p:blipFill>
        <p:spPr bwMode="auto">
          <a:xfrm>
            <a:off x="2854578" y="3944337"/>
            <a:ext cx="3434841" cy="7709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029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9144000" cy="4779168"/>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16"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2" name="Rectangle 1">
            <a:extLst>
              <a:ext uri="{FF2B5EF4-FFF2-40B4-BE49-F238E27FC236}">
                <a16:creationId xmlns:a16="http://schemas.microsoft.com/office/drawing/2014/main" id="{3A0770C4-85BD-B69F-4F38-F48C05AB4D3F}"/>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3">
            <a:extLst>
              <a:ext uri="{FF2B5EF4-FFF2-40B4-BE49-F238E27FC236}">
                <a16:creationId xmlns:a16="http://schemas.microsoft.com/office/drawing/2014/main" id="{5BC7E8EB-63F7-2CBC-5F52-920F1FC1F6A0}"/>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4" name="Footer Placeholder 4">
            <a:extLst>
              <a:ext uri="{FF2B5EF4-FFF2-40B4-BE49-F238E27FC236}">
                <a16:creationId xmlns:a16="http://schemas.microsoft.com/office/drawing/2014/main" id="{5E256D68-8995-FD05-D3B5-562F38FF740A}"/>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5" name="Slide Number Placeholder 5">
            <a:extLst>
              <a:ext uri="{FF2B5EF4-FFF2-40B4-BE49-F238E27FC236}">
                <a16:creationId xmlns:a16="http://schemas.microsoft.com/office/drawing/2014/main" id="{3B3BA2F9-E604-E7CE-9064-F02D0234362D}"/>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6" name="Picture 3">
            <a:extLst>
              <a:ext uri="{FF2B5EF4-FFF2-40B4-BE49-F238E27FC236}">
                <a16:creationId xmlns:a16="http://schemas.microsoft.com/office/drawing/2014/main" id="{3D3D0441-B1A5-A5F3-1402-580BA8F0B0AE}"/>
              </a:ext>
            </a:extLst>
          </p:cNvPr>
          <p:cNvPicPr>
            <a:picLocks noChangeAspect="1" noChangeArrowheads="1"/>
          </p:cNvPicPr>
          <p:nvPr userDrawn="1"/>
        </p:nvPicPr>
        <p:blipFill>
          <a:blip r:embed="rId3"/>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9388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2" name="Rectangle 1">
            <a:extLst>
              <a:ext uri="{FF2B5EF4-FFF2-40B4-BE49-F238E27FC236}">
                <a16:creationId xmlns:a16="http://schemas.microsoft.com/office/drawing/2014/main" id="{A70056BA-F22B-B2F1-37BC-AB1F140C3309}"/>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3">
            <a:extLst>
              <a:ext uri="{FF2B5EF4-FFF2-40B4-BE49-F238E27FC236}">
                <a16:creationId xmlns:a16="http://schemas.microsoft.com/office/drawing/2014/main" id="{ECDEAE3E-19FE-EE3A-CABB-2FB75CA4A114}"/>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4" name="Footer Placeholder 4">
            <a:extLst>
              <a:ext uri="{FF2B5EF4-FFF2-40B4-BE49-F238E27FC236}">
                <a16:creationId xmlns:a16="http://schemas.microsoft.com/office/drawing/2014/main" id="{3BE82702-CF83-25F6-45CB-5F5B6B657962}"/>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5" name="Slide Number Placeholder 5">
            <a:extLst>
              <a:ext uri="{FF2B5EF4-FFF2-40B4-BE49-F238E27FC236}">
                <a16:creationId xmlns:a16="http://schemas.microsoft.com/office/drawing/2014/main" id="{40C459AC-8D98-F610-DCDC-BAB35A4E7575}"/>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6" name="Picture 3">
            <a:extLst>
              <a:ext uri="{FF2B5EF4-FFF2-40B4-BE49-F238E27FC236}">
                <a16:creationId xmlns:a16="http://schemas.microsoft.com/office/drawing/2014/main" id="{E59A4786-238A-81B0-418D-43A43FE89564}"/>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005860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a:ext>
            </a:extLst>
          </a:blip>
          <a:srcRect l="3331" t="18761" r="3331" b="4881"/>
          <a:stretch/>
        </p:blipFill>
        <p:spPr>
          <a:xfrm>
            <a:off x="-1" y="0"/>
            <a:ext cx="9144000" cy="5143500"/>
          </a:xfrm>
          <a:prstGeom prst="rect">
            <a:avLst/>
          </a:prstGeom>
          <a:effectLst/>
        </p:spPr>
      </p:pic>
      <p:pic>
        <p:nvPicPr>
          <p:cNvPr id="1026" name="Picture 2"/>
          <p:cNvPicPr>
            <a:picLocks noChangeAspect="1" noChangeArrowheads="1"/>
          </p:cNvPicPr>
          <p:nvPr userDrawn="1"/>
        </p:nvPicPr>
        <p:blipFill>
          <a:blip r:embed="rId4"/>
          <a:srcRect/>
          <a:stretch/>
        </p:blipFill>
        <p:spPr bwMode="auto">
          <a:xfrm>
            <a:off x="2012970" y="1997348"/>
            <a:ext cx="5118055" cy="114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446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p:cNvPicPr>
            <a:picLocks noChangeAspect="1" noChangeArrowheads="1"/>
          </p:cNvPicPr>
          <p:nvPr userDrawn="1"/>
        </p:nvPicPr>
        <p:blipFill>
          <a:blip r:embed="rId2"/>
          <a:srcRect/>
          <a:stretch/>
        </p:blipFill>
        <p:spPr bwMode="auto">
          <a:xfrm>
            <a:off x="2012970" y="1997348"/>
            <a:ext cx="5118055" cy="114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941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82206"/>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ctrTitle" hasCustomPrompt="1"/>
          </p:nvPr>
        </p:nvSpPr>
        <p:spPr bwMode="white">
          <a:xfrm>
            <a:off x="216322" y="2662273"/>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241489" y="4384549"/>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p:cNvPicPr>
            <a:picLocks noChangeAspect="1" noChangeArrowheads="1"/>
          </p:cNvPicPr>
          <p:nvPr userDrawn="1"/>
        </p:nvPicPr>
        <p:blipFill>
          <a:blip r:embed="rId2"/>
          <a:srcRect/>
          <a:stretch/>
        </p:blipFill>
        <p:spPr bwMode="black">
          <a:xfrm>
            <a:off x="320675" y="617606"/>
            <a:ext cx="3665627" cy="822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590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 y="0"/>
            <a:ext cx="9144001" cy="5143500"/>
          </a:xfrm>
          <a:prstGeom prst="rect">
            <a:avLst/>
          </a:prstGeom>
          <a:noFill/>
          <a:ln>
            <a:noFill/>
          </a:ln>
        </p:spPr>
      </p:pic>
      <p:sp>
        <p:nvSpPr>
          <p:cNvPr id="2" name="Title 1"/>
          <p:cNvSpPr>
            <a:spLocks noGrp="1"/>
          </p:cNvSpPr>
          <p:nvPr>
            <p:ph type="ctrTitle" hasCustomPrompt="1"/>
          </p:nvPr>
        </p:nvSpPr>
        <p:spPr>
          <a:xfrm>
            <a:off x="216322" y="1938892"/>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241489" y="3580411"/>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DEPARTMENT OR SUBTITLE     |    11/30/17</a:t>
            </a:r>
          </a:p>
        </p:txBody>
      </p:sp>
      <p:pic>
        <p:nvPicPr>
          <p:cNvPr id="3075" name="Picture 3"/>
          <p:cNvPicPr>
            <a:picLocks noChangeAspect="1" noChangeArrowheads="1"/>
          </p:cNvPicPr>
          <p:nvPr userDrawn="1"/>
        </p:nvPicPr>
        <p:blipFill>
          <a:blip r:embed="rId3"/>
          <a:srcRect/>
          <a:stretch/>
        </p:blipFill>
        <p:spPr bwMode="auto">
          <a:xfrm>
            <a:off x="241488" y="4350106"/>
            <a:ext cx="2419355" cy="5430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776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17"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sp>
        <p:nvSpPr>
          <p:cNvPr id="8"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chemeClr val="tx1"/>
                </a:solidFill>
              </a:defRPr>
            </a:lvl2pPr>
            <a:lvl3pPr marL="398463" indent="-171450">
              <a:spcBef>
                <a:spcPts val="600"/>
              </a:spcBef>
              <a:buClr>
                <a:srgbClr val="DB091C"/>
              </a:buClr>
              <a:buFont typeface="Arial" panose="020B0604020202020204" pitchFamily="34" charset="0"/>
              <a:buChar char="−"/>
              <a:defRPr sz="1400"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24416" y="788979"/>
            <a:ext cx="6257925"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27612228"/>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4572000"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3" name="Text Placeholder 6"/>
          <p:cNvSpPr>
            <a:spLocks noGrp="1"/>
          </p:cNvSpPr>
          <p:nvPr>
            <p:ph type="body" sz="quarter" idx="18" hasCustomPrompt="1"/>
          </p:nvPr>
        </p:nvSpPr>
        <p:spPr>
          <a:xfrm>
            <a:off x="224416" y="781050"/>
            <a:ext cx="6257925" cy="208520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
        <p:nvSpPr>
          <p:cNvPr id="7" name="Rectangle 6">
            <a:extLst>
              <a:ext uri="{FF2B5EF4-FFF2-40B4-BE49-F238E27FC236}">
                <a16:creationId xmlns:a16="http://schemas.microsoft.com/office/drawing/2014/main" id="{D769D937-E009-6F07-8FD1-BFC7C5A16A1F}"/>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a:extLst>
              <a:ext uri="{FF2B5EF4-FFF2-40B4-BE49-F238E27FC236}">
                <a16:creationId xmlns:a16="http://schemas.microsoft.com/office/drawing/2014/main" id="{E63BCAB7-0C64-2ADA-46B8-645B54089D2C}"/>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9" name="Footer Placeholder 4">
            <a:extLst>
              <a:ext uri="{FF2B5EF4-FFF2-40B4-BE49-F238E27FC236}">
                <a16:creationId xmlns:a16="http://schemas.microsoft.com/office/drawing/2014/main" id="{9D6DA352-55F0-ADAA-2A47-66A1A082E383}"/>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14" name="Slide Number Placeholder 5">
            <a:extLst>
              <a:ext uri="{FF2B5EF4-FFF2-40B4-BE49-F238E27FC236}">
                <a16:creationId xmlns:a16="http://schemas.microsoft.com/office/drawing/2014/main" id="{A622DB6A-632D-31EA-8BA5-FECC1D81895F}"/>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6" name="Picture 3">
            <a:extLst>
              <a:ext uri="{FF2B5EF4-FFF2-40B4-BE49-F238E27FC236}">
                <a16:creationId xmlns:a16="http://schemas.microsoft.com/office/drawing/2014/main" id="{1D674292-6E1A-C7C9-9652-767DE8F1621C}"/>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1093013"/>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3" name="Text Placeholder 6"/>
          <p:cNvSpPr>
            <a:spLocks noGrp="1"/>
          </p:cNvSpPr>
          <p:nvPr>
            <p:ph type="body" sz="quarter" idx="18" hasCustomPrompt="1"/>
          </p:nvPr>
        </p:nvSpPr>
        <p:spPr>
          <a:xfrm>
            <a:off x="4815282" y="774693"/>
            <a:ext cx="4074718" cy="2091562"/>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
        <p:nvSpPr>
          <p:cNvPr id="7" name="Rectangle 6">
            <a:extLst>
              <a:ext uri="{FF2B5EF4-FFF2-40B4-BE49-F238E27FC236}">
                <a16:creationId xmlns:a16="http://schemas.microsoft.com/office/drawing/2014/main" id="{DAA57448-36CA-0A84-634F-0A2FC35EF7A1}"/>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a:extLst>
              <a:ext uri="{FF2B5EF4-FFF2-40B4-BE49-F238E27FC236}">
                <a16:creationId xmlns:a16="http://schemas.microsoft.com/office/drawing/2014/main" id="{89E07261-2026-ABDD-35E1-531CE4BEDF77}"/>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9" name="Footer Placeholder 4">
            <a:extLst>
              <a:ext uri="{FF2B5EF4-FFF2-40B4-BE49-F238E27FC236}">
                <a16:creationId xmlns:a16="http://schemas.microsoft.com/office/drawing/2014/main" id="{B7B6C6F1-13EF-C021-2522-BB71873728FA}"/>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14" name="Slide Number Placeholder 5">
            <a:extLst>
              <a:ext uri="{FF2B5EF4-FFF2-40B4-BE49-F238E27FC236}">
                <a16:creationId xmlns:a16="http://schemas.microsoft.com/office/drawing/2014/main" id="{31019035-FC58-E5F7-277D-3242C5DAD70F}"/>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5" name="Picture 3">
            <a:extLst>
              <a:ext uri="{FF2B5EF4-FFF2-40B4-BE49-F238E27FC236}">
                <a16:creationId xmlns:a16="http://schemas.microsoft.com/office/drawing/2014/main" id="{15AB7BED-410F-E4C0-5AF3-77426C9775FF}"/>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32929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orient="horz" pos="46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0"/>
            <a:ext cx="9144001" cy="4792905"/>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chemeClr val="bg1"/>
              </a:buClr>
              <a:buFont typeface="Wingdings" panose="05000000000000000000" pitchFamily="2" charset="2"/>
              <a:buChar char="§"/>
              <a:defRPr sz="1800" baseline="0">
                <a:solidFill>
                  <a:schemeClr val="bg1"/>
                </a:solidFill>
              </a:defRPr>
            </a:lvl2pPr>
            <a:lvl3pPr marL="398463" indent="-171450">
              <a:spcBef>
                <a:spcPts val="600"/>
              </a:spcBef>
              <a:buClr>
                <a:schemeClr val="bg1"/>
              </a:buClr>
              <a:buFont typeface="Arial" panose="020B0604020202020204" pitchFamily="34" charset="0"/>
              <a:buChar char="−"/>
              <a:defRPr sz="1400"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596897"/>
            <a:ext cx="9144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Text Placeholder 4"/>
          <p:cNvSpPr>
            <a:spLocks noGrp="1"/>
          </p:cNvSpPr>
          <p:nvPr>
            <p:ph type="body" sz="quarter" idx="15" hasCustomPrompt="1"/>
          </p:nvPr>
        </p:nvSpPr>
        <p:spPr>
          <a:xfrm>
            <a:off x="223838" y="767299"/>
            <a:ext cx="5113337" cy="190208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white"/>
                </a:solidFill>
                <a:effectLst/>
                <a:uLnTx/>
                <a:uFillTx/>
                <a:latin typeface="+mn-lt"/>
                <a:ea typeface="+mn-ea"/>
                <a:cs typeface="+mn-cs"/>
              </a:rPr>
              <a:t>pt</a:t>
            </a:r>
            <a:r>
              <a:rPr kumimoji="0" lang="en-US" sz="1800" b="0" i="0" u="none" strike="noStrike" kern="1200" cap="none" spc="0" normalizeH="0" baseline="0" noProof="0" dirty="0">
                <a:ln>
                  <a:noFill/>
                </a:ln>
                <a:solidFill>
                  <a:prstClr val="white"/>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white"/>
                </a:solidFill>
                <a:effectLst/>
                <a:uLnTx/>
                <a:uFillTx/>
                <a:latin typeface="+mn-lt"/>
                <a:ea typeface="+mn-ea"/>
                <a:cs typeface="+mn-cs"/>
              </a:rPr>
              <a:t>pt</a:t>
            </a:r>
            <a:r>
              <a:rPr kumimoji="0" lang="en-US" sz="1400" b="0" i="0" u="none" strike="noStrike" kern="1200" cap="none" spc="0" normalizeH="0" baseline="0" noProof="0" dirty="0">
                <a:ln>
                  <a:noFill/>
                </a:ln>
                <a:solidFill>
                  <a:prstClr val="white"/>
                </a:solidFill>
                <a:effectLst/>
                <a:uLnTx/>
                <a:uFillTx/>
                <a:latin typeface="+mn-lt"/>
                <a:ea typeface="+mn-ea"/>
                <a:cs typeface="+mn-cs"/>
              </a:rPr>
              <a:t> – Black</a:t>
            </a:r>
          </a:p>
        </p:txBody>
      </p:sp>
      <p:sp>
        <p:nvSpPr>
          <p:cNvPr id="7" name="Rectangle 6">
            <a:extLst>
              <a:ext uri="{FF2B5EF4-FFF2-40B4-BE49-F238E27FC236}">
                <a16:creationId xmlns:a16="http://schemas.microsoft.com/office/drawing/2014/main" id="{2D515E3F-D3BF-2C7B-D58F-737CE1BBE047}"/>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a:extLst>
              <a:ext uri="{FF2B5EF4-FFF2-40B4-BE49-F238E27FC236}">
                <a16:creationId xmlns:a16="http://schemas.microsoft.com/office/drawing/2014/main" id="{BA99AED2-310B-84E5-5DC3-AD71DD733BE1}"/>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9" name="Footer Placeholder 4">
            <a:extLst>
              <a:ext uri="{FF2B5EF4-FFF2-40B4-BE49-F238E27FC236}">
                <a16:creationId xmlns:a16="http://schemas.microsoft.com/office/drawing/2014/main" id="{F822CAE1-6D86-D306-03A2-B5D272333E75}"/>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14" name="Slide Number Placeholder 5">
            <a:extLst>
              <a:ext uri="{FF2B5EF4-FFF2-40B4-BE49-F238E27FC236}">
                <a16:creationId xmlns:a16="http://schemas.microsoft.com/office/drawing/2014/main" id="{2302D811-7E71-9E68-8EC9-C1B581B8244F}"/>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5" name="Picture 3">
            <a:extLst>
              <a:ext uri="{FF2B5EF4-FFF2-40B4-BE49-F238E27FC236}">
                <a16:creationId xmlns:a16="http://schemas.microsoft.com/office/drawing/2014/main" id="{15E1ED9F-569F-25BC-F561-1B93893DDA58}"/>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600570"/>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9144000" cy="4735116"/>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20253" y="3206125"/>
            <a:ext cx="8229600" cy="857250"/>
          </a:xfrm>
          <a:prstGeom prst="rect">
            <a:avLst/>
          </a:prstGeom>
        </p:spPr>
        <p:txBody>
          <a:bodyPr vert="horz"/>
          <a:lstStyle>
            <a:lvl1pPr algn="l">
              <a:defRPr sz="5400"/>
            </a:lvl1pPr>
          </a:lstStyle>
          <a:p>
            <a:pPr>
              <a:lnSpc>
                <a:spcPct val="80000"/>
              </a:lnSpc>
            </a:pPr>
            <a:r>
              <a:rPr lang="en-US" sz="4400" b="1" dirty="0">
                <a:solidFill>
                  <a:schemeClr val="bg1"/>
                </a:solidFill>
                <a:effectLst>
                  <a:outerShdw blurRad="50800" dist="38100" dir="2700000" algn="tl" rotWithShape="0">
                    <a:prstClr val="black">
                      <a:alpha val="40000"/>
                    </a:prstClr>
                  </a:outerShdw>
                </a:effectLst>
              </a:rPr>
              <a:t>“</a:t>
            </a:r>
            <a:r>
              <a:rPr lang="en-US" sz="3600" b="1" dirty="0">
                <a:solidFill>
                  <a:schemeClr val="bg1"/>
                </a:solidFill>
                <a:effectLst>
                  <a:outerShdw blurRad="50800" dist="38100" dir="2700000" algn="tl" rotWithShape="0">
                    <a:prstClr val="black">
                      <a:alpha val="40000"/>
                    </a:prstClr>
                  </a:outerShdw>
                </a:effectLst>
              </a:rPr>
              <a:t>This is an excellent location </a:t>
            </a:r>
            <a:br>
              <a:rPr lang="en-US" sz="3600" b="1" dirty="0">
                <a:solidFill>
                  <a:schemeClr val="bg1"/>
                </a:solidFill>
                <a:effectLst>
                  <a:outerShdw blurRad="50800" dist="38100" dir="2700000" algn="tl" rotWithShape="0">
                    <a:prstClr val="black">
                      <a:alpha val="40000"/>
                    </a:prstClr>
                  </a:outerShdw>
                </a:effectLst>
              </a:rPr>
            </a:br>
            <a:r>
              <a:rPr lang="en-US" sz="3600" b="1" dirty="0">
                <a:solidFill>
                  <a:schemeClr val="bg1"/>
                </a:solidFill>
                <a:effectLst>
                  <a:outerShdw blurRad="50800" dist="38100" dir="2700000" algn="tl" rotWithShape="0">
                    <a:prstClr val="black">
                      <a:alpha val="40000"/>
                    </a:prstClr>
                  </a:outerShdw>
                </a:effectLst>
              </a:rPr>
              <a:t>  for a quote.</a:t>
            </a:r>
            <a:r>
              <a:rPr lang="en-US" sz="4400" b="1" dirty="0">
                <a:solidFill>
                  <a:schemeClr val="bg1"/>
                </a:solidFill>
                <a:effectLst>
                  <a:outerShdw blurRad="50800" dist="38100" dir="2700000" algn="tl" rotWithShape="0">
                    <a:prstClr val="black">
                      <a:alpha val="40000"/>
                    </a:prstClr>
                  </a:outerShdw>
                </a:effectLst>
              </a:rPr>
              <a:t>”</a:t>
            </a:r>
          </a:p>
        </p:txBody>
      </p:sp>
      <p:sp>
        <p:nvSpPr>
          <p:cNvPr id="7" name="Rectangle 6">
            <a:extLst>
              <a:ext uri="{FF2B5EF4-FFF2-40B4-BE49-F238E27FC236}">
                <a16:creationId xmlns:a16="http://schemas.microsoft.com/office/drawing/2014/main" id="{2F936487-D31D-1ACD-7E16-BFB5A990AB1E}"/>
              </a:ext>
            </a:extLst>
          </p:cNvPr>
          <p:cNvSpPr/>
          <p:nvPr userDrawn="1"/>
        </p:nvSpPr>
        <p:spPr bwMode="black">
          <a:xfrm>
            <a:off x="-1" y="4546603"/>
            <a:ext cx="9144001" cy="61301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a:extLst>
              <a:ext uri="{FF2B5EF4-FFF2-40B4-BE49-F238E27FC236}">
                <a16:creationId xmlns:a16="http://schemas.microsoft.com/office/drawing/2014/main" id="{644F7985-E702-B4F3-25CE-D68A7CE602C6}"/>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13" name="Footer Placeholder 4">
            <a:extLst>
              <a:ext uri="{FF2B5EF4-FFF2-40B4-BE49-F238E27FC236}">
                <a16:creationId xmlns:a16="http://schemas.microsoft.com/office/drawing/2014/main" id="{D48AFBE6-B225-C66B-170A-55CFD11FFBFC}"/>
              </a:ext>
            </a:extLst>
          </p:cNvPr>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Debugging with SHAP</a:t>
            </a:r>
          </a:p>
        </p:txBody>
      </p:sp>
      <p:sp>
        <p:nvSpPr>
          <p:cNvPr id="14" name="Slide Number Placeholder 5">
            <a:extLst>
              <a:ext uri="{FF2B5EF4-FFF2-40B4-BE49-F238E27FC236}">
                <a16:creationId xmlns:a16="http://schemas.microsoft.com/office/drawing/2014/main" id="{A7649202-AD11-A099-FB2B-E5EDD743747B}"/>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5" name="Picture 3">
            <a:extLst>
              <a:ext uri="{FF2B5EF4-FFF2-40B4-BE49-F238E27FC236}">
                <a16:creationId xmlns:a16="http://schemas.microsoft.com/office/drawing/2014/main" id="{32B66FBA-F37C-6ACC-AC35-8AD4F98CCECB}"/>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6945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71512"/>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14255" y="562085"/>
            <a:ext cx="8315851" cy="724065"/>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4000" b="1" dirty="0">
                <a:solidFill>
                  <a:srgbClr val="54585A"/>
                </a:solidFill>
              </a:rPr>
              <a:t>Divider Slide 1</a:t>
            </a:r>
            <a:br>
              <a:rPr lang="en-US" sz="4000" b="1" dirty="0">
                <a:solidFill>
                  <a:srgbClr val="54585A"/>
                </a:solidFill>
              </a:rPr>
            </a:br>
            <a:r>
              <a:rPr lang="en-US" sz="4000" b="1" dirty="0">
                <a:solidFill>
                  <a:srgbClr val="54585A"/>
                </a:solidFill>
              </a:rPr>
              <a:t>Two Lines Max</a:t>
            </a:r>
          </a:p>
        </p:txBody>
      </p:sp>
      <p:sp>
        <p:nvSpPr>
          <p:cNvPr id="7" name="Date Placeholder 3">
            <a:extLst>
              <a:ext uri="{FF2B5EF4-FFF2-40B4-BE49-F238E27FC236}">
                <a16:creationId xmlns:a16="http://schemas.microsoft.com/office/drawing/2014/main" id="{7F8759FC-0BBB-6350-2540-88024B990D58}"/>
              </a:ext>
            </a:extLst>
          </p:cNvPr>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7/27/2024</a:t>
            </a:fld>
            <a:endParaRPr lang="en-US" dirty="0">
              <a:solidFill>
                <a:srgbClr val="FFFFFF"/>
              </a:solidFill>
            </a:endParaRPr>
          </a:p>
        </p:txBody>
      </p:sp>
      <p:sp>
        <p:nvSpPr>
          <p:cNvPr id="12" name="Slide Number Placeholder 5">
            <a:extLst>
              <a:ext uri="{FF2B5EF4-FFF2-40B4-BE49-F238E27FC236}">
                <a16:creationId xmlns:a16="http://schemas.microsoft.com/office/drawing/2014/main" id="{FBA58BCE-8B64-CEE4-931C-C027DAB2816B}"/>
              </a:ext>
            </a:extLst>
          </p:cNvPr>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4" name="Picture 3">
            <a:extLst>
              <a:ext uri="{FF2B5EF4-FFF2-40B4-BE49-F238E27FC236}">
                <a16:creationId xmlns:a16="http://schemas.microsoft.com/office/drawing/2014/main" id="{DCB6F0DD-7D6F-8E8F-114A-2E3BCF644EB8}"/>
              </a:ext>
            </a:extLst>
          </p:cNvPr>
          <p:cNvPicPr>
            <a:picLocks noChangeAspect="1" noChangeArrowheads="1"/>
          </p:cNvPicPr>
          <p:nvPr userDrawn="1"/>
        </p:nvPicPr>
        <p:blipFill>
          <a:blip r:embed="rId2"/>
          <a:srcRect/>
          <a:stretch/>
        </p:blipFill>
        <p:spPr bwMode="auto">
          <a:xfrm>
            <a:off x="444941" y="4682198"/>
            <a:ext cx="1597287" cy="3585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915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9911090"/>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9" r:id="rId3"/>
    <p:sldLayoutId id="2147483650" r:id="rId4"/>
    <p:sldLayoutId id="2147483655" r:id="rId5"/>
    <p:sldLayoutId id="2147483666" r:id="rId6"/>
    <p:sldLayoutId id="2147483665" r:id="rId7"/>
    <p:sldLayoutId id="2147483660" r:id="rId8"/>
    <p:sldLayoutId id="2147483668" r:id="rId9"/>
    <p:sldLayoutId id="2147483661" r:id="rId10"/>
    <p:sldLayoutId id="2147483667" r:id="rId11"/>
    <p:sldLayoutId id="2147483662" r:id="rId12"/>
    <p:sldLayoutId id="2147483669" r:id="rId13"/>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Debugging Deep Neural Networks using SHAP</a:t>
            </a:r>
          </a:p>
        </p:txBody>
      </p:sp>
      <p:sp>
        <p:nvSpPr>
          <p:cNvPr id="3" name="Subtitle 2"/>
          <p:cNvSpPr>
            <a:spLocks noGrp="1"/>
          </p:cNvSpPr>
          <p:nvPr>
            <p:ph type="subTitle" idx="4294967295"/>
          </p:nvPr>
        </p:nvSpPr>
        <p:spPr>
          <a:xfrm>
            <a:off x="0" y="2603003"/>
            <a:ext cx="9144000" cy="822325"/>
          </a:xfrm>
          <a:prstGeom prst="rect">
            <a:avLst/>
          </a:prstGeom>
        </p:spPr>
        <p:txBody>
          <a:bodyPr/>
          <a:lstStyle/>
          <a:p>
            <a:pPr marL="0" indent="0" algn="ctr">
              <a:buNone/>
            </a:pPr>
            <a:r>
              <a:rPr lang="en-US" sz="1800" dirty="0">
                <a:solidFill>
                  <a:schemeClr val="bg1"/>
                </a:solidFill>
              </a:rPr>
              <a:t>CSCI 4960</a:t>
            </a:r>
          </a:p>
          <a:p>
            <a:pPr marL="0" indent="0" algn="ctr">
              <a:buNone/>
            </a:pPr>
            <a:r>
              <a:rPr lang="en-US" sz="1800" dirty="0">
                <a:solidFill>
                  <a:schemeClr val="bg1"/>
                </a:solidFill>
              </a:rPr>
              <a:t>Rebecca Tsekanovskiy</a:t>
            </a:r>
          </a:p>
        </p:txBody>
      </p:sp>
    </p:spTree>
    <p:extLst>
      <p:ext uri="{BB962C8B-B14F-4D97-AF65-F5344CB8AC3E}">
        <p14:creationId xmlns:p14="http://schemas.microsoft.com/office/powerpoint/2010/main" val="20328020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382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prstGeom prst="rect">
            <a:avLst/>
          </a:prstGeom>
        </p:spPr>
        <p:txBody>
          <a:bodyPr/>
          <a:lstStyle/>
          <a:p>
            <a:r>
              <a:rPr lang="en-US" dirty="0"/>
              <a:t>Research Problem and Contribution</a:t>
            </a:r>
          </a:p>
        </p:txBody>
      </p:sp>
      <p:sp>
        <p:nvSpPr>
          <p:cNvPr id="6" name="Text Placeholder 6"/>
          <p:cNvSpPr>
            <a:spLocks noGrp="1"/>
          </p:cNvSpPr>
          <p:nvPr>
            <p:ph type="body" sz="quarter" idx="4294967295" hasCustomPrompt="1"/>
          </p:nvPr>
        </p:nvSpPr>
        <p:spPr>
          <a:xfrm>
            <a:off x="224416" y="798917"/>
            <a:ext cx="7183251"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lvl="1"/>
            <a:r>
              <a:rPr lang="en-US" sz="2000" dirty="0"/>
              <a:t>Opacity of Deep Neural Networks(</a:t>
            </a:r>
            <a:r>
              <a:rPr lang="en-US" sz="2000" dirty="0" err="1"/>
              <a:t>DNNs</a:t>
            </a:r>
            <a:r>
              <a:rPr lang="en-US" sz="2000" dirty="0"/>
              <a:t>) poses challenges in understanding and interpreting their decision- making processes. </a:t>
            </a:r>
          </a:p>
          <a:p>
            <a:pPr lvl="1"/>
            <a:r>
              <a:rPr lang="en-US" sz="2000" dirty="0"/>
              <a:t>How effective is Shapley Additive exPlanations in improving the transparency and interpretability of </a:t>
            </a:r>
            <a:r>
              <a:rPr lang="en-US" sz="2000" dirty="0" err="1"/>
              <a:t>DNNs</a:t>
            </a:r>
            <a:r>
              <a:rPr lang="en-US" sz="2000" dirty="0"/>
              <a:t>?</a:t>
            </a:r>
          </a:p>
        </p:txBody>
      </p:sp>
    </p:spTree>
    <p:extLst>
      <p:ext uri="{BB962C8B-B14F-4D97-AF65-F5344CB8AC3E}">
        <p14:creationId xmlns:p14="http://schemas.microsoft.com/office/powerpoint/2010/main" val="1176483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380798"/>
          </a:xfrm>
          <a:prstGeom prst="rect">
            <a:avLst/>
          </a:prstGeom>
        </p:spPr>
        <p:txBody>
          <a:bodyPr/>
          <a:lstStyle/>
          <a:p>
            <a:pPr lvl="0"/>
            <a:r>
              <a:rPr lang="en-US" dirty="0"/>
              <a:t>Reasons for this study</a:t>
            </a:r>
          </a:p>
        </p:txBody>
      </p:sp>
      <p:sp>
        <p:nvSpPr>
          <p:cNvPr id="3" name="Rectangle 2"/>
          <p:cNvSpPr/>
          <p:nvPr/>
        </p:nvSpPr>
        <p:spPr>
          <a:xfrm>
            <a:off x="342754" y="839203"/>
            <a:ext cx="5551270"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083818" y="839203"/>
            <a:ext cx="2695933"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42753" y="839203"/>
            <a:ext cx="5551270" cy="425527"/>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90461" y="839203"/>
            <a:ext cx="2689289" cy="43379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50838" y="913466"/>
            <a:ext cx="5534624" cy="369332"/>
          </a:xfrm>
          <a:prstGeom prst="rect">
            <a:avLst/>
          </a:prstGeom>
          <a:noFill/>
        </p:spPr>
        <p:txBody>
          <a:bodyPr wrap="square" rtlCol="0">
            <a:spAutoFit/>
          </a:bodyPr>
          <a:lstStyle/>
          <a:p>
            <a:pPr algn="ctr"/>
            <a:r>
              <a:rPr lang="en-US" dirty="0">
                <a:solidFill>
                  <a:schemeClr val="bg1"/>
                </a:solidFill>
              </a:rPr>
              <a:t>Introduction</a:t>
            </a:r>
          </a:p>
        </p:txBody>
      </p:sp>
      <p:sp>
        <p:nvSpPr>
          <p:cNvPr id="12" name="TextBox 11"/>
          <p:cNvSpPr txBox="1"/>
          <p:nvPr/>
        </p:nvSpPr>
        <p:spPr>
          <a:xfrm>
            <a:off x="6083818" y="913466"/>
            <a:ext cx="2687849" cy="369332"/>
          </a:xfrm>
          <a:prstGeom prst="rect">
            <a:avLst/>
          </a:prstGeom>
          <a:noFill/>
        </p:spPr>
        <p:txBody>
          <a:bodyPr wrap="square" rtlCol="0">
            <a:spAutoFit/>
          </a:bodyPr>
          <a:lstStyle/>
          <a:p>
            <a:pPr algn="ctr"/>
            <a:r>
              <a:rPr lang="en-US" dirty="0">
                <a:solidFill>
                  <a:schemeClr val="bg1"/>
                </a:solidFill>
              </a:rPr>
              <a:t>Motivation</a:t>
            </a:r>
          </a:p>
        </p:txBody>
      </p:sp>
      <p:sp>
        <p:nvSpPr>
          <p:cNvPr id="14" name="TextBox 13"/>
          <p:cNvSpPr txBox="1"/>
          <p:nvPr/>
        </p:nvSpPr>
        <p:spPr>
          <a:xfrm>
            <a:off x="550839" y="1453964"/>
            <a:ext cx="4868325" cy="1046440"/>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Deep Neural Network</a:t>
            </a:r>
          </a:p>
          <a:p>
            <a:pPr marL="633413" lvl="1" indent="-176213">
              <a:spcBef>
                <a:spcPts val="1200"/>
              </a:spcBef>
              <a:buClr>
                <a:srgbClr val="D6001C"/>
              </a:buClr>
              <a:buFont typeface="Wingdings" panose="05000000000000000000" pitchFamily="2" charset="2"/>
              <a:buChar char="§"/>
            </a:pPr>
            <a:r>
              <a:rPr lang="en-US" sz="1400" dirty="0"/>
              <a:t>Deep Convolutional Neural Network ( </a:t>
            </a:r>
            <a:r>
              <a:rPr lang="en-US" sz="1400" dirty="0" err="1"/>
              <a:t>DCNNs</a:t>
            </a:r>
            <a:r>
              <a:rPr lang="en-US" sz="1400" dirty="0"/>
              <a:t>)</a:t>
            </a:r>
          </a:p>
          <a:p>
            <a:pPr marL="176213" indent="-176213">
              <a:spcBef>
                <a:spcPts val="1200"/>
              </a:spcBef>
              <a:buClr>
                <a:srgbClr val="D6001C"/>
              </a:buClr>
              <a:buFont typeface="Wingdings" panose="05000000000000000000" pitchFamily="2" charset="2"/>
              <a:buChar char="§"/>
            </a:pPr>
            <a:r>
              <a:rPr lang="en-US" sz="1400" dirty="0"/>
              <a:t>Shapley Additive exPlanations (SHAP)</a:t>
            </a:r>
          </a:p>
        </p:txBody>
      </p:sp>
      <p:sp>
        <p:nvSpPr>
          <p:cNvPr id="15" name="TextBox 14"/>
          <p:cNvSpPr txBox="1"/>
          <p:nvPr/>
        </p:nvSpPr>
        <p:spPr>
          <a:xfrm>
            <a:off x="6320546" y="1453964"/>
            <a:ext cx="2192357" cy="1908215"/>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Current challenges in understanding DL models.</a:t>
            </a:r>
          </a:p>
          <a:p>
            <a:pPr marL="176213" indent="-176213">
              <a:spcBef>
                <a:spcPts val="1200"/>
              </a:spcBef>
              <a:buClr>
                <a:srgbClr val="D6001C"/>
              </a:buClr>
              <a:buFont typeface="Wingdings" panose="05000000000000000000" pitchFamily="2" charset="2"/>
              <a:buChar char="§"/>
            </a:pPr>
            <a:r>
              <a:rPr lang="en-US" sz="1400" dirty="0"/>
              <a:t>Reliable AI models in other fields.</a:t>
            </a:r>
          </a:p>
          <a:p>
            <a:pPr marL="176213" indent="-176213">
              <a:spcBef>
                <a:spcPts val="1200"/>
              </a:spcBef>
              <a:buClr>
                <a:srgbClr val="D6001C"/>
              </a:buClr>
              <a:buFont typeface="Wingdings" panose="05000000000000000000" pitchFamily="2" charset="2"/>
              <a:buChar char="§"/>
            </a:pPr>
            <a:r>
              <a:rPr lang="en-US" sz="1400" dirty="0"/>
              <a:t>Traditional debugging methods.</a:t>
            </a:r>
          </a:p>
        </p:txBody>
      </p:sp>
    </p:spTree>
    <p:extLst>
      <p:ext uri="{BB962C8B-B14F-4D97-AF65-F5344CB8AC3E}">
        <p14:creationId xmlns:p14="http://schemas.microsoft.com/office/powerpoint/2010/main" val="2752073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380798"/>
          </a:xfrm>
          <a:prstGeom prst="rect">
            <a:avLst/>
          </a:prstGeom>
        </p:spPr>
        <p:txBody>
          <a:bodyPr/>
          <a:lstStyle/>
          <a:p>
            <a:pPr lvl="0"/>
            <a:r>
              <a:rPr lang="en-US" dirty="0"/>
              <a:t>Research Method and Process</a:t>
            </a:r>
          </a:p>
        </p:txBody>
      </p:sp>
      <p:sp>
        <p:nvSpPr>
          <p:cNvPr id="3" name="Rectangle 2"/>
          <p:cNvSpPr/>
          <p:nvPr/>
        </p:nvSpPr>
        <p:spPr>
          <a:xfrm>
            <a:off x="342755" y="839203"/>
            <a:ext cx="2695933" cy="3548265"/>
          </a:xfrm>
          <a:prstGeom prst="rect">
            <a:avLst/>
          </a:prstGeom>
          <a:noFill/>
          <a:ln>
            <a:solidFill>
              <a:srgbClr val="D6001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223888" y="839203"/>
            <a:ext cx="2695933" cy="3548265"/>
          </a:xfrm>
          <a:prstGeom prst="rect">
            <a:avLst/>
          </a:prstGeom>
          <a:noFill/>
          <a:ln>
            <a:solidFill>
              <a:srgbClr val="D6001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6105022" y="839203"/>
            <a:ext cx="2695933" cy="3548265"/>
          </a:xfrm>
          <a:prstGeom prst="rect">
            <a:avLst/>
          </a:prstGeom>
          <a:noFill/>
          <a:ln>
            <a:solidFill>
              <a:srgbClr val="D6001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42754" y="839203"/>
            <a:ext cx="2695933" cy="425527"/>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230531" y="839203"/>
            <a:ext cx="2689289" cy="433790"/>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105021" y="839203"/>
            <a:ext cx="2695933" cy="446184"/>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50838" y="913466"/>
            <a:ext cx="2687849" cy="369332"/>
          </a:xfrm>
          <a:prstGeom prst="rect">
            <a:avLst/>
          </a:prstGeom>
          <a:noFill/>
        </p:spPr>
        <p:txBody>
          <a:bodyPr wrap="square" rtlCol="0">
            <a:spAutoFit/>
          </a:bodyPr>
          <a:lstStyle/>
          <a:p>
            <a:pPr algn="ctr"/>
            <a:r>
              <a:rPr lang="en-US" dirty="0">
                <a:solidFill>
                  <a:schemeClr val="bg1"/>
                </a:solidFill>
              </a:rPr>
              <a:t>Data Collection</a:t>
            </a:r>
          </a:p>
        </p:txBody>
      </p:sp>
      <p:sp>
        <p:nvSpPr>
          <p:cNvPr id="12" name="TextBox 11"/>
          <p:cNvSpPr txBox="1"/>
          <p:nvPr/>
        </p:nvSpPr>
        <p:spPr>
          <a:xfrm>
            <a:off x="3223888" y="913466"/>
            <a:ext cx="2687849" cy="369332"/>
          </a:xfrm>
          <a:prstGeom prst="rect">
            <a:avLst/>
          </a:prstGeom>
          <a:noFill/>
        </p:spPr>
        <p:txBody>
          <a:bodyPr wrap="square" rtlCol="0">
            <a:spAutoFit/>
          </a:bodyPr>
          <a:lstStyle/>
          <a:p>
            <a:pPr algn="ctr"/>
            <a:r>
              <a:rPr lang="en-US" dirty="0">
                <a:solidFill>
                  <a:schemeClr val="bg1"/>
                </a:solidFill>
              </a:rPr>
              <a:t>Model Architecture</a:t>
            </a:r>
          </a:p>
        </p:txBody>
      </p:sp>
      <p:sp>
        <p:nvSpPr>
          <p:cNvPr id="13" name="TextBox 12"/>
          <p:cNvSpPr txBox="1"/>
          <p:nvPr/>
        </p:nvSpPr>
        <p:spPr>
          <a:xfrm>
            <a:off x="6105021" y="923795"/>
            <a:ext cx="2687849" cy="369332"/>
          </a:xfrm>
          <a:prstGeom prst="rect">
            <a:avLst/>
          </a:prstGeom>
          <a:noFill/>
        </p:spPr>
        <p:txBody>
          <a:bodyPr wrap="square" rtlCol="0">
            <a:spAutoFit/>
          </a:bodyPr>
          <a:lstStyle/>
          <a:p>
            <a:pPr algn="ctr"/>
            <a:r>
              <a:rPr lang="en-US" dirty="0">
                <a:solidFill>
                  <a:schemeClr val="bg1"/>
                </a:solidFill>
              </a:rPr>
              <a:t>Model Training</a:t>
            </a:r>
          </a:p>
        </p:txBody>
      </p:sp>
      <p:sp>
        <p:nvSpPr>
          <p:cNvPr id="14" name="TextBox 13"/>
          <p:cNvSpPr txBox="1"/>
          <p:nvPr/>
        </p:nvSpPr>
        <p:spPr>
          <a:xfrm>
            <a:off x="550840" y="1453964"/>
            <a:ext cx="2192357" cy="1631216"/>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Data Gathering.</a:t>
            </a:r>
          </a:p>
          <a:p>
            <a:pPr marL="176213" indent="-176213">
              <a:spcBef>
                <a:spcPts val="1200"/>
              </a:spcBef>
              <a:buClr>
                <a:srgbClr val="D6001C"/>
              </a:buClr>
              <a:buFont typeface="Wingdings" panose="05000000000000000000" pitchFamily="2" charset="2"/>
              <a:buChar char="§"/>
            </a:pPr>
            <a:r>
              <a:rPr lang="en-US" sz="1400" dirty="0"/>
              <a:t>Medical Images.</a:t>
            </a:r>
          </a:p>
          <a:p>
            <a:pPr marL="176213" indent="-176213">
              <a:spcBef>
                <a:spcPts val="1200"/>
              </a:spcBef>
              <a:buClr>
                <a:srgbClr val="D6001C"/>
              </a:buClr>
              <a:buFont typeface="Wingdings" panose="05000000000000000000" pitchFamily="2" charset="2"/>
              <a:buChar char="§"/>
            </a:pPr>
            <a:r>
              <a:rPr lang="en-US" sz="1400" dirty="0"/>
              <a:t>Ensuring </a:t>
            </a:r>
            <a:r>
              <a:rPr lang="en-US" sz="1400" dirty="0" err="1"/>
              <a:t>66x66</a:t>
            </a:r>
            <a:r>
              <a:rPr lang="en-US" sz="1400" dirty="0"/>
              <a:t> pixels.</a:t>
            </a:r>
          </a:p>
          <a:p>
            <a:pPr marL="176213" indent="-176213">
              <a:spcBef>
                <a:spcPts val="1200"/>
              </a:spcBef>
              <a:buClr>
                <a:srgbClr val="D6001C"/>
              </a:buClr>
              <a:buFont typeface="Wingdings" panose="05000000000000000000" pitchFamily="2" charset="2"/>
              <a:buChar char="§"/>
            </a:pPr>
            <a:r>
              <a:rPr lang="en-US" sz="1400" dirty="0"/>
              <a:t>Data Splitting (70/20/10).</a:t>
            </a:r>
          </a:p>
        </p:txBody>
      </p:sp>
      <p:sp>
        <p:nvSpPr>
          <p:cNvPr id="15" name="TextBox 14"/>
          <p:cNvSpPr txBox="1"/>
          <p:nvPr/>
        </p:nvSpPr>
        <p:spPr>
          <a:xfrm>
            <a:off x="3460616" y="1453964"/>
            <a:ext cx="2192357" cy="2215991"/>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Input layer containing images (</a:t>
            </a:r>
            <a:r>
              <a:rPr lang="en-US" sz="1400" dirty="0" err="1"/>
              <a:t>rgb</a:t>
            </a:r>
            <a:r>
              <a:rPr lang="en-US" sz="1400" dirty="0"/>
              <a:t>).</a:t>
            </a:r>
          </a:p>
          <a:p>
            <a:pPr marL="176213" indent="-176213">
              <a:spcBef>
                <a:spcPts val="1200"/>
              </a:spcBef>
              <a:buClr>
                <a:srgbClr val="D6001C"/>
              </a:buClr>
              <a:buFont typeface="Wingdings" panose="05000000000000000000" pitchFamily="2" charset="2"/>
              <a:buChar char="§"/>
            </a:pPr>
            <a:r>
              <a:rPr lang="en-US" sz="1400" dirty="0"/>
              <a:t>Convolutional Layers.</a:t>
            </a:r>
          </a:p>
          <a:p>
            <a:pPr marL="176213" indent="-176213">
              <a:spcBef>
                <a:spcPts val="1200"/>
              </a:spcBef>
              <a:buClr>
                <a:srgbClr val="D6001C"/>
              </a:buClr>
              <a:buFont typeface="Wingdings" panose="05000000000000000000" pitchFamily="2" charset="2"/>
              <a:buChar char="§"/>
            </a:pPr>
            <a:r>
              <a:rPr lang="en-US" sz="1400" dirty="0"/>
              <a:t> Flatten Layer.</a:t>
            </a:r>
          </a:p>
          <a:p>
            <a:pPr marL="176213" indent="-176213">
              <a:spcBef>
                <a:spcPts val="1200"/>
              </a:spcBef>
              <a:buClr>
                <a:srgbClr val="D6001C"/>
              </a:buClr>
              <a:buFont typeface="Wingdings" panose="05000000000000000000" pitchFamily="2" charset="2"/>
              <a:buChar char="§"/>
            </a:pPr>
            <a:r>
              <a:rPr lang="en-US" sz="1400" dirty="0"/>
              <a:t>Dense Layers.</a:t>
            </a:r>
          </a:p>
          <a:p>
            <a:pPr marL="176213" indent="-176213">
              <a:spcBef>
                <a:spcPts val="1200"/>
              </a:spcBef>
              <a:buClr>
                <a:srgbClr val="D6001C"/>
              </a:buClr>
              <a:buFont typeface="Wingdings" panose="05000000000000000000" pitchFamily="2" charset="2"/>
              <a:buChar char="§"/>
            </a:pPr>
            <a:r>
              <a:rPr lang="en-US" sz="1400" dirty="0"/>
              <a:t>Dropout Layer for overfitting.</a:t>
            </a:r>
          </a:p>
        </p:txBody>
      </p:sp>
      <p:sp>
        <p:nvSpPr>
          <p:cNvPr id="16" name="TextBox 15"/>
          <p:cNvSpPr txBox="1"/>
          <p:nvPr/>
        </p:nvSpPr>
        <p:spPr>
          <a:xfrm>
            <a:off x="6315697" y="1453964"/>
            <a:ext cx="2192357" cy="1415772"/>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Adam Optimizer.</a:t>
            </a:r>
          </a:p>
          <a:p>
            <a:pPr marL="176213" indent="-176213">
              <a:spcBef>
                <a:spcPts val="1200"/>
              </a:spcBef>
              <a:buClr>
                <a:srgbClr val="D6001C"/>
              </a:buClr>
              <a:buFont typeface="Wingdings" panose="05000000000000000000" pitchFamily="2" charset="2"/>
              <a:buChar char="§"/>
            </a:pPr>
            <a:r>
              <a:rPr lang="en-US" sz="1400" dirty="0"/>
              <a:t>Loss function.</a:t>
            </a:r>
          </a:p>
          <a:p>
            <a:pPr marL="176213" indent="-176213">
              <a:spcBef>
                <a:spcPts val="1200"/>
              </a:spcBef>
              <a:buClr>
                <a:srgbClr val="D6001C"/>
              </a:buClr>
              <a:buFont typeface="Wingdings" panose="05000000000000000000" pitchFamily="2" charset="2"/>
              <a:buChar char="§"/>
            </a:pPr>
            <a:r>
              <a:rPr lang="en-US" sz="1400" dirty="0"/>
              <a:t>Accuracy.</a:t>
            </a:r>
          </a:p>
          <a:p>
            <a:pPr marL="176213" indent="-176213">
              <a:spcBef>
                <a:spcPts val="1200"/>
              </a:spcBef>
              <a:buClr>
                <a:srgbClr val="D6001C"/>
              </a:buClr>
              <a:buFont typeface="Wingdings" panose="05000000000000000000" pitchFamily="2" charset="2"/>
              <a:buChar char="§"/>
            </a:pPr>
            <a:r>
              <a:rPr lang="en-US" sz="1400" dirty="0"/>
              <a:t>Epochs.</a:t>
            </a:r>
          </a:p>
        </p:txBody>
      </p:sp>
    </p:spTree>
    <p:extLst>
      <p:ext uri="{BB962C8B-B14F-4D97-AF65-F5344CB8AC3E}">
        <p14:creationId xmlns:p14="http://schemas.microsoft.com/office/powerpoint/2010/main" val="354729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a:prstGeom prst="rect">
            <a:avLst/>
          </a:prstGeom>
        </p:spPr>
        <p:txBody>
          <a:bodyPr/>
          <a:lstStyle/>
          <a:p>
            <a:pPr lvl="0"/>
            <a:r>
              <a:rPr lang="en-US" dirty="0"/>
              <a:t>Original Image - Abdomen</a:t>
            </a:r>
          </a:p>
        </p:txBody>
      </p:sp>
      <p:cxnSp>
        <p:nvCxnSpPr>
          <p:cNvPr id="6" name="Straight Connector 5"/>
          <p:cNvCxnSpPr/>
          <p:nvPr/>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7" name="Text Placeholder 6"/>
          <p:cNvSpPr txBox="1">
            <a:spLocks/>
          </p:cNvSpPr>
          <p:nvPr/>
        </p:nvSpPr>
        <p:spPr>
          <a:xfrm>
            <a:off x="4815280" y="828736"/>
            <a:ext cx="3993757" cy="182880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sz="1800" kern="1200" baseline="0">
                <a:solidFill>
                  <a:srgbClr val="5F6062"/>
                </a:solidFill>
                <a:latin typeface="+mn-lt"/>
                <a:ea typeface="+mn-ea"/>
                <a:cs typeface="+mn-cs"/>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r>
              <a:rPr lang="en-US" dirty="0">
                <a:solidFill>
                  <a:prstClr val="black"/>
                </a:solidFill>
              </a:rPr>
              <a:t>Data Set</a:t>
            </a:r>
          </a:p>
          <a:p>
            <a:pPr marL="341313" lvl="2" indent="-165100">
              <a:spcBef>
                <a:spcPts val="1800"/>
              </a:spcBef>
            </a:pPr>
            <a:r>
              <a:rPr lang="en-US" dirty="0">
                <a:solidFill>
                  <a:prstClr val="black"/>
                </a:solidFill>
              </a:rPr>
              <a:t>Example Image</a:t>
            </a:r>
          </a:p>
          <a:p>
            <a:pPr lvl="0"/>
            <a:endParaRPr lang="en-US" dirty="0"/>
          </a:p>
        </p:txBody>
      </p:sp>
      <p:sp>
        <p:nvSpPr>
          <p:cNvPr id="12" name="TextBox 11">
            <a:extLst>
              <a:ext uri="{FF2B5EF4-FFF2-40B4-BE49-F238E27FC236}">
                <a16:creationId xmlns:a16="http://schemas.microsoft.com/office/drawing/2014/main" id="{7ECF8AD3-B72F-DBCA-1CD9-511E4B256A3F}"/>
              </a:ext>
            </a:extLst>
          </p:cNvPr>
          <p:cNvSpPr txBox="1"/>
          <p:nvPr/>
        </p:nvSpPr>
        <p:spPr>
          <a:xfrm>
            <a:off x="96850" y="4055128"/>
            <a:ext cx="4590864" cy="276999"/>
          </a:xfrm>
          <a:prstGeom prst="rect">
            <a:avLst/>
          </a:prstGeom>
          <a:noFill/>
        </p:spPr>
        <p:txBody>
          <a:bodyPr wrap="square" rtlCol="0">
            <a:spAutoFit/>
          </a:bodyPr>
          <a:lstStyle/>
          <a:p>
            <a:r>
              <a:rPr lang="en-US" sz="1200" dirty="0"/>
              <a:t>https://</a:t>
            </a:r>
            <a:r>
              <a:rPr lang="en-US" sz="1200" dirty="0" err="1"/>
              <a:t>github.com</a:t>
            </a:r>
            <a:r>
              <a:rPr lang="en-US" sz="1200" dirty="0"/>
              <a:t>/</a:t>
            </a:r>
            <a:r>
              <a:rPr lang="en-US" sz="1200" dirty="0" err="1"/>
              <a:t>apolanco3225</a:t>
            </a:r>
            <a:r>
              <a:rPr lang="en-US" sz="1200" dirty="0"/>
              <a:t>/Medical-</a:t>
            </a:r>
            <a:r>
              <a:rPr lang="en-US" sz="1200" dirty="0" err="1"/>
              <a:t>MNIST</a:t>
            </a:r>
            <a:r>
              <a:rPr lang="en-US" sz="1200" dirty="0"/>
              <a:t>-Classification</a:t>
            </a:r>
          </a:p>
        </p:txBody>
      </p:sp>
      <p:pic>
        <p:nvPicPr>
          <p:cNvPr id="8" name="Picture Placeholder 7" descr="A close up of a glass&#10;&#10;Description automatically generated">
            <a:extLst>
              <a:ext uri="{FF2B5EF4-FFF2-40B4-BE49-F238E27FC236}">
                <a16:creationId xmlns:a16="http://schemas.microsoft.com/office/drawing/2014/main" id="{7EAFB430-D5B6-6D2B-8174-08149A93683A}"/>
              </a:ext>
            </a:extLst>
          </p:cNvPr>
          <p:cNvPicPr>
            <a:picLocks noGrp="1" noChangeAspect="1"/>
          </p:cNvPicPr>
          <p:nvPr>
            <p:ph type="pic" sz="quarter" idx="14"/>
          </p:nvPr>
        </p:nvPicPr>
        <p:blipFill>
          <a:blip r:embed="rId3"/>
          <a:srcRect t="4740" b="4740"/>
          <a:stretch>
            <a:fillRect/>
          </a:stretch>
        </p:blipFill>
        <p:spPr>
          <a:xfrm>
            <a:off x="508195" y="838446"/>
            <a:ext cx="3553865" cy="3216682"/>
          </a:xfrm>
        </p:spPr>
      </p:pic>
    </p:spTree>
    <p:extLst>
      <p:ext uri="{BB962C8B-B14F-4D97-AF65-F5344CB8AC3E}">
        <p14:creationId xmlns:p14="http://schemas.microsoft.com/office/powerpoint/2010/main" val="2426716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a:prstGeom prst="rect">
            <a:avLst/>
          </a:prstGeom>
        </p:spPr>
        <p:txBody>
          <a:bodyPr/>
          <a:lstStyle/>
          <a:p>
            <a:pPr lvl="0"/>
            <a:r>
              <a:rPr lang="en-US" dirty="0"/>
              <a:t>Original Image - Breast</a:t>
            </a:r>
          </a:p>
        </p:txBody>
      </p:sp>
      <p:cxnSp>
        <p:nvCxnSpPr>
          <p:cNvPr id="6" name="Straight Connector 5"/>
          <p:cNvCxnSpPr/>
          <p:nvPr/>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7" name="Text Placeholder 6"/>
          <p:cNvSpPr txBox="1">
            <a:spLocks/>
          </p:cNvSpPr>
          <p:nvPr/>
        </p:nvSpPr>
        <p:spPr>
          <a:xfrm>
            <a:off x="4815280" y="828736"/>
            <a:ext cx="3993757" cy="182880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sz="1800" kern="1200" baseline="0">
                <a:solidFill>
                  <a:srgbClr val="5F6062"/>
                </a:solidFill>
                <a:latin typeface="+mn-lt"/>
                <a:ea typeface="+mn-ea"/>
                <a:cs typeface="+mn-cs"/>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r>
              <a:rPr lang="en-US" dirty="0">
                <a:solidFill>
                  <a:prstClr val="black"/>
                </a:solidFill>
              </a:rPr>
              <a:t>SHAP calculations</a:t>
            </a:r>
          </a:p>
          <a:p>
            <a:pPr marL="341313" lvl="2" indent="-165100">
              <a:spcBef>
                <a:spcPts val="1800"/>
              </a:spcBef>
            </a:pPr>
            <a:r>
              <a:rPr lang="en-US" dirty="0">
                <a:solidFill>
                  <a:prstClr val="black"/>
                </a:solidFill>
              </a:rPr>
              <a:t>Pixel calculation.</a:t>
            </a:r>
          </a:p>
          <a:p>
            <a:pPr marL="341313" lvl="2" indent="-165100">
              <a:spcBef>
                <a:spcPts val="1800"/>
              </a:spcBef>
            </a:pPr>
            <a:r>
              <a:rPr lang="en-US" dirty="0">
                <a:solidFill>
                  <a:prstClr val="black"/>
                </a:solidFill>
              </a:rPr>
              <a:t>Different regions contribute differently. </a:t>
            </a:r>
          </a:p>
          <a:p>
            <a:pPr lvl="0"/>
            <a:endParaRPr lang="en-US" dirty="0"/>
          </a:p>
        </p:txBody>
      </p:sp>
      <p:pic>
        <p:nvPicPr>
          <p:cNvPr id="11" name="Picture Placeholder 10" descr="A close up of an x-ray&#10;&#10;Description automatically generated">
            <a:extLst>
              <a:ext uri="{FF2B5EF4-FFF2-40B4-BE49-F238E27FC236}">
                <a16:creationId xmlns:a16="http://schemas.microsoft.com/office/drawing/2014/main" id="{9A00EBDB-C26A-9346-A8D9-9E65E12E5938}"/>
              </a:ext>
            </a:extLst>
          </p:cNvPr>
          <p:cNvPicPr>
            <a:picLocks noGrp="1" noChangeAspect="1"/>
          </p:cNvPicPr>
          <p:nvPr>
            <p:ph type="pic" sz="quarter" idx="14"/>
          </p:nvPr>
        </p:nvPicPr>
        <p:blipFill>
          <a:blip r:embed="rId3"/>
          <a:srcRect t="4740" b="4740"/>
          <a:stretch>
            <a:fillRect/>
          </a:stretch>
        </p:blipFill>
        <p:spPr>
          <a:xfrm>
            <a:off x="566392" y="730664"/>
            <a:ext cx="3651781" cy="3305308"/>
          </a:xfrm>
        </p:spPr>
      </p:pic>
      <p:sp>
        <p:nvSpPr>
          <p:cNvPr id="12" name="TextBox 11">
            <a:extLst>
              <a:ext uri="{FF2B5EF4-FFF2-40B4-BE49-F238E27FC236}">
                <a16:creationId xmlns:a16="http://schemas.microsoft.com/office/drawing/2014/main" id="{7ECF8AD3-B72F-DBCA-1CD9-511E4B256A3F}"/>
              </a:ext>
            </a:extLst>
          </p:cNvPr>
          <p:cNvSpPr txBox="1"/>
          <p:nvPr/>
        </p:nvSpPr>
        <p:spPr>
          <a:xfrm>
            <a:off x="96850" y="4055128"/>
            <a:ext cx="4590864" cy="276999"/>
          </a:xfrm>
          <a:prstGeom prst="rect">
            <a:avLst/>
          </a:prstGeom>
          <a:noFill/>
        </p:spPr>
        <p:txBody>
          <a:bodyPr wrap="square" rtlCol="0">
            <a:spAutoFit/>
          </a:bodyPr>
          <a:lstStyle/>
          <a:p>
            <a:r>
              <a:rPr lang="en-US" sz="1200" dirty="0"/>
              <a:t>https://</a:t>
            </a:r>
            <a:r>
              <a:rPr lang="en-US" sz="1200" dirty="0" err="1"/>
              <a:t>github.com</a:t>
            </a:r>
            <a:r>
              <a:rPr lang="en-US" sz="1200" dirty="0"/>
              <a:t>/</a:t>
            </a:r>
            <a:r>
              <a:rPr lang="en-US" sz="1200" dirty="0" err="1"/>
              <a:t>apolanco3225</a:t>
            </a:r>
            <a:r>
              <a:rPr lang="en-US" sz="1200" dirty="0"/>
              <a:t>/Medical-</a:t>
            </a:r>
            <a:r>
              <a:rPr lang="en-US" sz="1200" dirty="0" err="1"/>
              <a:t>MNIST</a:t>
            </a:r>
            <a:r>
              <a:rPr lang="en-US" sz="1200" dirty="0"/>
              <a:t>-Classification</a:t>
            </a:r>
          </a:p>
        </p:txBody>
      </p:sp>
    </p:spTree>
    <p:extLst>
      <p:ext uri="{BB962C8B-B14F-4D97-AF65-F5344CB8AC3E}">
        <p14:creationId xmlns:p14="http://schemas.microsoft.com/office/powerpoint/2010/main" val="966967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380798"/>
          </a:xfrm>
          <a:prstGeom prst="rect">
            <a:avLst/>
          </a:prstGeom>
        </p:spPr>
        <p:txBody>
          <a:bodyPr/>
          <a:lstStyle/>
          <a:p>
            <a:pPr lvl="0"/>
            <a:r>
              <a:rPr lang="en-US" dirty="0"/>
              <a:t>Model Results</a:t>
            </a:r>
          </a:p>
        </p:txBody>
      </p:sp>
      <p:sp>
        <p:nvSpPr>
          <p:cNvPr id="3" name="Rectangle 2"/>
          <p:cNvSpPr/>
          <p:nvPr/>
        </p:nvSpPr>
        <p:spPr>
          <a:xfrm>
            <a:off x="342754" y="839203"/>
            <a:ext cx="5551270"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083818" y="839203"/>
            <a:ext cx="2695933"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42753" y="839203"/>
            <a:ext cx="5551270" cy="425527"/>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90461" y="839203"/>
            <a:ext cx="2689289" cy="43379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50838" y="913466"/>
            <a:ext cx="5534624" cy="369332"/>
          </a:xfrm>
          <a:prstGeom prst="rect">
            <a:avLst/>
          </a:prstGeom>
          <a:noFill/>
        </p:spPr>
        <p:txBody>
          <a:bodyPr wrap="square" rtlCol="0">
            <a:spAutoFit/>
          </a:bodyPr>
          <a:lstStyle/>
          <a:p>
            <a:pPr algn="ctr"/>
            <a:r>
              <a:rPr lang="en-US" dirty="0">
                <a:solidFill>
                  <a:schemeClr val="bg1"/>
                </a:solidFill>
              </a:rPr>
              <a:t>Model Training Results</a:t>
            </a:r>
          </a:p>
        </p:txBody>
      </p:sp>
      <p:sp>
        <p:nvSpPr>
          <p:cNvPr id="12" name="TextBox 11"/>
          <p:cNvSpPr txBox="1"/>
          <p:nvPr/>
        </p:nvSpPr>
        <p:spPr>
          <a:xfrm>
            <a:off x="6083818" y="913466"/>
            <a:ext cx="2687849" cy="369332"/>
          </a:xfrm>
          <a:prstGeom prst="rect">
            <a:avLst/>
          </a:prstGeom>
          <a:noFill/>
        </p:spPr>
        <p:txBody>
          <a:bodyPr wrap="square" rtlCol="0">
            <a:spAutoFit/>
          </a:bodyPr>
          <a:lstStyle/>
          <a:p>
            <a:pPr algn="ctr"/>
            <a:r>
              <a:rPr lang="en-US" dirty="0">
                <a:solidFill>
                  <a:schemeClr val="bg1"/>
                </a:solidFill>
              </a:rPr>
              <a:t>Analysis</a:t>
            </a:r>
          </a:p>
        </p:txBody>
      </p:sp>
      <p:sp>
        <p:nvSpPr>
          <p:cNvPr id="14" name="TextBox 13"/>
          <p:cNvSpPr txBox="1"/>
          <p:nvPr/>
        </p:nvSpPr>
        <p:spPr>
          <a:xfrm>
            <a:off x="631097" y="1407036"/>
            <a:ext cx="4928875" cy="2862322"/>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b="0" i="0" dirty="0">
                <a:effectLst/>
                <a:highlight>
                  <a:srgbClr val="FFFFFF"/>
                </a:highlight>
                <a:latin typeface="Arial" panose="020B0604020202020204" pitchFamily="34" charset="0"/>
              </a:rPr>
              <a:t>Epoch 1: Training accuracy: 98.37%, Validation accuracy: 100%</a:t>
            </a:r>
          </a:p>
          <a:p>
            <a:pPr marL="176213" indent="-176213">
              <a:spcBef>
                <a:spcPts val="1200"/>
              </a:spcBef>
              <a:buClr>
                <a:srgbClr val="D6001C"/>
              </a:buClr>
              <a:buFont typeface="Wingdings" panose="05000000000000000000" pitchFamily="2" charset="2"/>
              <a:buChar char="§"/>
            </a:pPr>
            <a:r>
              <a:rPr lang="en-US" sz="1400" b="0" i="0" dirty="0">
                <a:effectLst/>
                <a:highlight>
                  <a:srgbClr val="FFFFFF"/>
                </a:highlight>
                <a:latin typeface="Arial" panose="020B0604020202020204" pitchFamily="34" charset="0"/>
              </a:rPr>
              <a:t> Epoch 2: Training accuracy: 98.60%, Validation accuracy: 100%</a:t>
            </a:r>
          </a:p>
          <a:p>
            <a:pPr marL="176213" indent="-176213">
              <a:spcBef>
                <a:spcPts val="1200"/>
              </a:spcBef>
              <a:buClr>
                <a:srgbClr val="D6001C"/>
              </a:buClr>
              <a:buFont typeface="Wingdings" panose="05000000000000000000" pitchFamily="2" charset="2"/>
              <a:buChar char="§"/>
            </a:pPr>
            <a:r>
              <a:rPr lang="en-US" sz="1400" b="0" i="0" dirty="0">
                <a:effectLst/>
                <a:highlight>
                  <a:srgbClr val="FFFFFF"/>
                </a:highlight>
                <a:latin typeface="Arial" panose="020B0604020202020204" pitchFamily="34" charset="0"/>
              </a:rPr>
              <a:t>Epoch 3: Training accuracy: 100%, Validation accuracy: 100%</a:t>
            </a:r>
          </a:p>
          <a:p>
            <a:pPr marL="176213" indent="-176213">
              <a:spcBef>
                <a:spcPts val="1200"/>
              </a:spcBef>
              <a:buClr>
                <a:srgbClr val="D6001C"/>
              </a:buClr>
              <a:buFont typeface="Wingdings" panose="05000000000000000000" pitchFamily="2" charset="2"/>
              <a:buChar char="§"/>
            </a:pPr>
            <a:r>
              <a:rPr lang="en-US" sz="1400" b="0" i="0" dirty="0">
                <a:effectLst/>
                <a:highlight>
                  <a:srgbClr val="FFFFFF"/>
                </a:highlight>
                <a:latin typeface="Arial" panose="020B0604020202020204" pitchFamily="34" charset="0"/>
              </a:rPr>
              <a:t> Epoch 4: Training accuracy: 100%, Validation accuracy: 100%</a:t>
            </a:r>
          </a:p>
          <a:p>
            <a:pPr marL="176213" indent="-176213">
              <a:spcBef>
                <a:spcPts val="1200"/>
              </a:spcBef>
              <a:buClr>
                <a:srgbClr val="D6001C"/>
              </a:buClr>
              <a:buFont typeface="Wingdings" panose="05000000000000000000" pitchFamily="2" charset="2"/>
              <a:buChar char="§"/>
            </a:pPr>
            <a:r>
              <a:rPr lang="en-US" sz="1400" b="0" i="0" dirty="0">
                <a:effectLst/>
                <a:highlight>
                  <a:srgbClr val="FFFFFF"/>
                </a:highlight>
                <a:latin typeface="Arial" panose="020B0604020202020204" pitchFamily="34" charset="0"/>
              </a:rPr>
              <a:t> Epoch 5: Training accuracy: 100%, Validation accuracy: 100%</a:t>
            </a:r>
            <a:endParaRPr lang="en-US" sz="1400" dirty="0"/>
          </a:p>
        </p:txBody>
      </p:sp>
      <p:sp>
        <p:nvSpPr>
          <p:cNvPr id="15" name="TextBox 14"/>
          <p:cNvSpPr txBox="1"/>
          <p:nvPr/>
        </p:nvSpPr>
        <p:spPr>
          <a:xfrm>
            <a:off x="6320546" y="1453964"/>
            <a:ext cx="2192357" cy="1261884"/>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Loss was low</a:t>
            </a:r>
          </a:p>
          <a:p>
            <a:pPr marL="176213" indent="-176213">
              <a:spcBef>
                <a:spcPts val="1200"/>
              </a:spcBef>
              <a:buClr>
                <a:srgbClr val="D6001C"/>
              </a:buClr>
              <a:buFont typeface="Wingdings" panose="05000000000000000000" pitchFamily="2" charset="2"/>
              <a:buChar char="§"/>
            </a:pPr>
            <a:r>
              <a:rPr lang="en-US" sz="1400" dirty="0"/>
              <a:t>Easy to distinguish.</a:t>
            </a:r>
          </a:p>
          <a:p>
            <a:pPr>
              <a:spcBef>
                <a:spcPts val="1200"/>
              </a:spcBef>
              <a:buClr>
                <a:srgbClr val="D6001C"/>
              </a:buClr>
            </a:pPr>
            <a:br>
              <a:rPr lang="en-US" sz="1400" dirty="0"/>
            </a:br>
            <a:endParaRPr lang="en-US" sz="1400" dirty="0"/>
          </a:p>
        </p:txBody>
      </p:sp>
    </p:spTree>
    <p:extLst>
      <p:ext uri="{BB962C8B-B14F-4D97-AF65-F5344CB8AC3E}">
        <p14:creationId xmlns:p14="http://schemas.microsoft.com/office/powerpoint/2010/main" val="2204962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6"/>
          </p:nvPr>
        </p:nvSpPr>
        <p:spPr>
          <a:prstGeom prst="rect">
            <a:avLst/>
          </a:prstGeom>
        </p:spPr>
        <p:txBody>
          <a:bodyPr/>
          <a:lstStyle/>
          <a:p>
            <a:pPr lvl="0"/>
            <a:r>
              <a:rPr lang="en-US" dirty="0"/>
              <a:t>SHAP analysis</a:t>
            </a:r>
          </a:p>
        </p:txBody>
      </p:sp>
      <p:cxnSp>
        <p:nvCxnSpPr>
          <p:cNvPr id="6" name="Straight Connector 5"/>
          <p:cNvCxnSpPr/>
          <p:nvPr/>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7" name="Text Placeholder 6"/>
          <p:cNvSpPr txBox="1">
            <a:spLocks/>
          </p:cNvSpPr>
          <p:nvPr/>
        </p:nvSpPr>
        <p:spPr>
          <a:xfrm>
            <a:off x="4815280" y="828736"/>
            <a:ext cx="3993757" cy="1828800"/>
          </a:xfrm>
          <a:prstGeom prst="rect">
            <a:avLst/>
          </a:prstGeom>
        </p:spPr>
        <p:txBody>
          <a:bodyPr vert="horz"/>
          <a:lstStyle>
            <a:lvl1pPr marL="0" indent="0" algn="l" defTabSz="457200" rtl="0" eaLnBrk="1" latinLnBrk="0" hangingPunct="1">
              <a:spcBef>
                <a:spcPct val="20000"/>
              </a:spcBef>
              <a:spcAft>
                <a:spcPts val="1800"/>
              </a:spcAft>
              <a:buFontTx/>
              <a:buNone/>
              <a:defRPr sz="1800" b="0" kern="1200" spc="100" baseline="0">
                <a:solidFill>
                  <a:srgbClr val="9EA2A2"/>
                </a:solidFill>
                <a:latin typeface="+mn-lt"/>
                <a:ea typeface="+mn-ea"/>
                <a:cs typeface="+mn-cs"/>
              </a:defRPr>
            </a:lvl1pPr>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sz="1800" kern="1200" baseline="0">
                <a:solidFill>
                  <a:srgbClr val="5F6062"/>
                </a:solidFill>
                <a:latin typeface="+mn-lt"/>
                <a:ea typeface="+mn-ea"/>
                <a:cs typeface="+mn-cs"/>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sz="1400" kern="1200" baseline="0">
                <a:solidFill>
                  <a:srgbClr val="5F6062"/>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424242"/>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424242"/>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r>
              <a:rPr lang="en-US" dirty="0">
                <a:solidFill>
                  <a:prstClr val="black"/>
                </a:solidFill>
              </a:rPr>
              <a:t>Original Image with SHAP overlay</a:t>
            </a:r>
          </a:p>
          <a:p>
            <a:pPr marL="341313" lvl="2" indent="-165100">
              <a:spcBef>
                <a:spcPts val="1800"/>
              </a:spcBef>
            </a:pPr>
            <a:r>
              <a:rPr lang="en-US" dirty="0">
                <a:solidFill>
                  <a:prstClr val="black"/>
                </a:solidFill>
              </a:rPr>
              <a:t>Different regions contribute differently. </a:t>
            </a:r>
          </a:p>
          <a:p>
            <a:pPr marL="341313" lvl="2" indent="-165100">
              <a:spcBef>
                <a:spcPts val="1800"/>
              </a:spcBef>
            </a:pPr>
            <a:r>
              <a:rPr lang="en-US" dirty="0">
                <a:solidFill>
                  <a:prstClr val="black"/>
                </a:solidFill>
              </a:rPr>
              <a:t>Brighter areas have a more significant impact on the model.</a:t>
            </a:r>
          </a:p>
          <a:p>
            <a:pPr marL="341313" lvl="2" indent="-165100">
              <a:spcBef>
                <a:spcPts val="1800"/>
              </a:spcBef>
            </a:pPr>
            <a:r>
              <a:rPr lang="en-US" dirty="0">
                <a:solidFill>
                  <a:prstClr val="black"/>
                </a:solidFill>
              </a:rPr>
              <a:t>SHAP highlight edges around the edges</a:t>
            </a:r>
          </a:p>
          <a:p>
            <a:pPr marL="341313" lvl="2" indent="-165100">
              <a:spcBef>
                <a:spcPts val="1800"/>
              </a:spcBef>
            </a:pPr>
            <a:r>
              <a:rPr lang="en-US" dirty="0">
                <a:solidFill>
                  <a:prstClr val="black"/>
                </a:solidFill>
              </a:rPr>
              <a:t>Darker regions are less important.</a:t>
            </a:r>
          </a:p>
          <a:p>
            <a:pPr marL="341313" lvl="2" indent="-165100">
              <a:spcBef>
                <a:spcPts val="1800"/>
              </a:spcBef>
            </a:pPr>
            <a:r>
              <a:rPr lang="en-US" dirty="0">
                <a:solidFill>
                  <a:prstClr val="black"/>
                </a:solidFill>
              </a:rPr>
              <a:t>Symmetry.</a:t>
            </a:r>
          </a:p>
          <a:p>
            <a:pPr marL="341313" lvl="2" indent="-165100">
              <a:spcBef>
                <a:spcPts val="1800"/>
              </a:spcBef>
            </a:pPr>
            <a:r>
              <a:rPr lang="en-US" dirty="0">
                <a:solidFill>
                  <a:prstClr val="black"/>
                </a:solidFill>
              </a:rPr>
              <a:t>Red highlight on the left side.</a:t>
            </a:r>
          </a:p>
          <a:p>
            <a:pPr marL="341313" lvl="2" indent="-165100">
              <a:spcBef>
                <a:spcPts val="1800"/>
              </a:spcBef>
            </a:pPr>
            <a:endParaRPr lang="en-US" dirty="0">
              <a:solidFill>
                <a:prstClr val="black"/>
              </a:solidFill>
            </a:endParaRPr>
          </a:p>
          <a:p>
            <a:pPr marL="341313" lvl="2" indent="-165100">
              <a:spcBef>
                <a:spcPts val="1800"/>
              </a:spcBef>
            </a:pPr>
            <a:endParaRPr lang="en-US" dirty="0">
              <a:solidFill>
                <a:prstClr val="black"/>
              </a:solidFill>
            </a:endParaRPr>
          </a:p>
          <a:p>
            <a:pPr lvl="0"/>
            <a:endParaRPr lang="en-US" dirty="0"/>
          </a:p>
          <a:p>
            <a:pPr lvl="0"/>
            <a:endParaRPr lang="en-US" dirty="0"/>
          </a:p>
        </p:txBody>
      </p:sp>
      <p:pic>
        <p:nvPicPr>
          <p:cNvPr id="8" name="Picture Placeholder 7" descr="A screenshot of a computer generated image&#10;&#10;Description automatically generated">
            <a:extLst>
              <a:ext uri="{FF2B5EF4-FFF2-40B4-BE49-F238E27FC236}">
                <a16:creationId xmlns:a16="http://schemas.microsoft.com/office/drawing/2014/main" id="{25A25224-8D94-CE9F-4EE9-56A8B24AD72C}"/>
              </a:ext>
            </a:extLst>
          </p:cNvPr>
          <p:cNvPicPr>
            <a:picLocks noGrp="1" noChangeAspect="1"/>
          </p:cNvPicPr>
          <p:nvPr>
            <p:ph type="pic" sz="quarter" idx="14"/>
          </p:nvPr>
        </p:nvPicPr>
        <p:blipFill>
          <a:blip r:embed="rId3"/>
          <a:srcRect t="6805" b="6805"/>
          <a:stretch>
            <a:fillRect/>
          </a:stretch>
        </p:blipFill>
        <p:spPr>
          <a:xfrm>
            <a:off x="224416" y="842635"/>
            <a:ext cx="3820732" cy="3458230"/>
          </a:xfrm>
        </p:spPr>
      </p:pic>
    </p:spTree>
    <p:extLst>
      <p:ext uri="{BB962C8B-B14F-4D97-AF65-F5344CB8AC3E}">
        <p14:creationId xmlns:p14="http://schemas.microsoft.com/office/powerpoint/2010/main" val="2530162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224416" y="202609"/>
            <a:ext cx="8324645" cy="380798"/>
          </a:xfrm>
          <a:prstGeom prst="rect">
            <a:avLst/>
          </a:prstGeom>
        </p:spPr>
        <p:txBody>
          <a:bodyPr/>
          <a:lstStyle/>
          <a:p>
            <a:pPr lvl="0"/>
            <a:r>
              <a:rPr lang="en-US" dirty="0"/>
              <a:t>Future Steps</a:t>
            </a:r>
          </a:p>
        </p:txBody>
      </p:sp>
      <p:sp>
        <p:nvSpPr>
          <p:cNvPr id="3" name="Rectangle 2"/>
          <p:cNvSpPr/>
          <p:nvPr/>
        </p:nvSpPr>
        <p:spPr>
          <a:xfrm>
            <a:off x="342754" y="839203"/>
            <a:ext cx="5551270"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083818" y="839203"/>
            <a:ext cx="2695933" cy="3548265"/>
          </a:xfrm>
          <a:prstGeom prst="rect">
            <a:avLst/>
          </a:prstGeom>
          <a:noFill/>
          <a:ln>
            <a:solidFill>
              <a:srgbClr val="54585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42753" y="839203"/>
            <a:ext cx="5551270" cy="425527"/>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90461" y="839203"/>
            <a:ext cx="2689289" cy="43379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50838" y="913466"/>
            <a:ext cx="5534624" cy="369332"/>
          </a:xfrm>
          <a:prstGeom prst="rect">
            <a:avLst/>
          </a:prstGeom>
          <a:noFill/>
        </p:spPr>
        <p:txBody>
          <a:bodyPr wrap="square" rtlCol="0">
            <a:spAutoFit/>
          </a:bodyPr>
          <a:lstStyle/>
          <a:p>
            <a:pPr algn="ctr"/>
            <a:r>
              <a:rPr lang="en-US" dirty="0">
                <a:solidFill>
                  <a:schemeClr val="bg1"/>
                </a:solidFill>
              </a:rPr>
              <a:t>SHAP </a:t>
            </a:r>
          </a:p>
        </p:txBody>
      </p:sp>
      <p:sp>
        <p:nvSpPr>
          <p:cNvPr id="12" name="TextBox 11"/>
          <p:cNvSpPr txBox="1"/>
          <p:nvPr/>
        </p:nvSpPr>
        <p:spPr>
          <a:xfrm>
            <a:off x="6083818" y="913466"/>
            <a:ext cx="2687849" cy="369332"/>
          </a:xfrm>
          <a:prstGeom prst="rect">
            <a:avLst/>
          </a:prstGeom>
          <a:noFill/>
        </p:spPr>
        <p:txBody>
          <a:bodyPr wrap="square" rtlCol="0">
            <a:spAutoFit/>
          </a:bodyPr>
          <a:lstStyle/>
          <a:p>
            <a:pPr algn="ctr"/>
            <a:r>
              <a:rPr lang="en-US" dirty="0">
                <a:solidFill>
                  <a:schemeClr val="bg1"/>
                </a:solidFill>
              </a:rPr>
              <a:t>Next Steps</a:t>
            </a:r>
          </a:p>
        </p:txBody>
      </p:sp>
      <p:sp>
        <p:nvSpPr>
          <p:cNvPr id="14" name="TextBox 13"/>
          <p:cNvSpPr txBox="1"/>
          <p:nvPr/>
        </p:nvSpPr>
        <p:spPr>
          <a:xfrm>
            <a:off x="550840" y="1453964"/>
            <a:ext cx="3402595" cy="1046440"/>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Effectiveness of SHAP.</a:t>
            </a:r>
          </a:p>
          <a:p>
            <a:pPr marL="176213" indent="-176213">
              <a:spcBef>
                <a:spcPts val="1200"/>
              </a:spcBef>
              <a:buClr>
                <a:srgbClr val="D6001C"/>
              </a:buClr>
              <a:buFont typeface="Wingdings" panose="05000000000000000000" pitchFamily="2" charset="2"/>
              <a:buChar char="§"/>
            </a:pPr>
            <a:r>
              <a:rPr lang="en-US" sz="1400" dirty="0"/>
              <a:t>If model was training wrong…….</a:t>
            </a:r>
          </a:p>
          <a:p>
            <a:pPr>
              <a:spcBef>
                <a:spcPts val="1200"/>
              </a:spcBef>
              <a:buClr>
                <a:srgbClr val="D6001C"/>
              </a:buClr>
            </a:pPr>
            <a:endParaRPr lang="en-US" sz="1400" dirty="0"/>
          </a:p>
        </p:txBody>
      </p:sp>
      <p:sp>
        <p:nvSpPr>
          <p:cNvPr id="15" name="TextBox 14"/>
          <p:cNvSpPr txBox="1"/>
          <p:nvPr/>
        </p:nvSpPr>
        <p:spPr>
          <a:xfrm>
            <a:off x="6320546" y="1453964"/>
            <a:ext cx="2192357" cy="2215991"/>
          </a:xfrm>
          <a:prstGeom prst="rect">
            <a:avLst/>
          </a:prstGeom>
          <a:noFill/>
        </p:spPr>
        <p:txBody>
          <a:bodyPr wrap="square" rtlCol="0">
            <a:spAutoFit/>
          </a:bodyPr>
          <a:lstStyle/>
          <a:p>
            <a:pPr marL="176213" indent="-176213">
              <a:spcBef>
                <a:spcPts val="1200"/>
              </a:spcBef>
              <a:buClr>
                <a:srgbClr val="D6001C"/>
              </a:buClr>
              <a:buFont typeface="Wingdings" panose="05000000000000000000" pitchFamily="2" charset="2"/>
              <a:buChar char="§"/>
            </a:pPr>
            <a:r>
              <a:rPr lang="en-US" sz="1400" dirty="0"/>
              <a:t>Dataset Size.</a:t>
            </a:r>
          </a:p>
          <a:p>
            <a:pPr marL="176213" indent="-176213">
              <a:spcBef>
                <a:spcPts val="1200"/>
              </a:spcBef>
              <a:buClr>
                <a:srgbClr val="D6001C"/>
              </a:buClr>
              <a:buFont typeface="Wingdings" panose="05000000000000000000" pitchFamily="2" charset="2"/>
              <a:buChar char="§"/>
            </a:pPr>
            <a:r>
              <a:rPr lang="en-US" sz="1400" dirty="0"/>
              <a:t>Computational efficiency and larger models.</a:t>
            </a:r>
          </a:p>
          <a:p>
            <a:pPr marL="176213" indent="-176213">
              <a:spcBef>
                <a:spcPts val="1200"/>
              </a:spcBef>
              <a:buClr>
                <a:srgbClr val="D6001C"/>
              </a:buClr>
              <a:buFont typeface="Wingdings" panose="05000000000000000000" pitchFamily="2" charset="2"/>
              <a:buChar char="§"/>
            </a:pPr>
            <a:r>
              <a:rPr lang="en-US" sz="1400" dirty="0"/>
              <a:t>More niche dataset.</a:t>
            </a:r>
          </a:p>
          <a:p>
            <a:pPr marL="176213" indent="-176213">
              <a:spcBef>
                <a:spcPts val="1200"/>
              </a:spcBef>
              <a:buClr>
                <a:srgbClr val="D6001C"/>
              </a:buClr>
              <a:buFont typeface="Wingdings" panose="05000000000000000000" pitchFamily="2" charset="2"/>
              <a:buChar char="§"/>
            </a:pPr>
            <a:r>
              <a:rPr lang="en-US" sz="1400" dirty="0"/>
              <a:t>Reach out.</a:t>
            </a:r>
          </a:p>
          <a:p>
            <a:pPr marL="176213" indent="-176213">
              <a:spcBef>
                <a:spcPts val="1200"/>
              </a:spcBef>
              <a:buClr>
                <a:srgbClr val="D6001C"/>
              </a:buClr>
              <a:buFont typeface="Wingdings" panose="05000000000000000000" pitchFamily="2" charset="2"/>
              <a:buChar char="§"/>
            </a:pPr>
            <a:endParaRPr lang="en-US" sz="1400" dirty="0"/>
          </a:p>
        </p:txBody>
      </p:sp>
    </p:spTree>
    <p:extLst>
      <p:ext uri="{BB962C8B-B14F-4D97-AF65-F5344CB8AC3E}">
        <p14:creationId xmlns:p14="http://schemas.microsoft.com/office/powerpoint/2010/main" val="4017006760"/>
      </p:ext>
    </p:extLst>
  </p:cSld>
  <p:clrMapOvr>
    <a:masterClrMapping/>
  </p:clrMapOvr>
</p:sld>
</file>

<file path=ppt/theme/theme1.xml><?xml version="1.0" encoding="utf-8"?>
<a:theme xmlns:a="http://schemas.openxmlformats.org/drawingml/2006/main" name="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21165</TotalTime>
  <Words>871</Words>
  <Application>Microsoft Office PowerPoint</Application>
  <PresentationFormat>On-screen Show (16:9)</PresentationFormat>
  <Paragraphs>139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Wingdings</vt:lpstr>
      <vt:lpstr>Office Theme</vt:lpstr>
      <vt:lpstr>Debugging Deep Neural Networks using SHAP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Rensselaer Polytechnic Institute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Trish Galvin</dc:creator>
  <cp:lastModifiedBy>Tsekanovskiy, Rebecca</cp:lastModifiedBy>
  <cp:revision>114</cp:revision>
  <cp:lastPrinted>2018-06-01T14:13:22Z</cp:lastPrinted>
  <dcterms:created xsi:type="dcterms:W3CDTF">2015-02-27T15:34:19Z</dcterms:created>
  <dcterms:modified xsi:type="dcterms:W3CDTF">2024-07-30T22:03:10Z</dcterms:modified>
</cp:coreProperties>
</file>

<file path=docProps/thumbnail.jpeg>
</file>